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56" r:id="rId3"/>
    <p:sldId id="298" r:id="rId4"/>
    <p:sldId id="295" r:id="rId5"/>
    <p:sldId id="277" r:id="rId6"/>
    <p:sldId id="278" r:id="rId7"/>
    <p:sldId id="282" r:id="rId8"/>
    <p:sldId id="270" r:id="rId9"/>
    <p:sldId id="283" r:id="rId10"/>
    <p:sldId id="284" r:id="rId11"/>
    <p:sldId id="280" r:id="rId12"/>
    <p:sldId id="290" r:id="rId13"/>
    <p:sldId id="291" r:id="rId14"/>
    <p:sldId id="293" r:id="rId15"/>
    <p:sldId id="271" r:id="rId16"/>
    <p:sldId id="294" r:id="rId17"/>
    <p:sldId id="286" r:id="rId18"/>
    <p:sldId id="287" r:id="rId19"/>
    <p:sldId id="297" r:id="rId20"/>
    <p:sldId id="288" r:id="rId21"/>
    <p:sldId id="289" r:id="rId22"/>
    <p:sldId id="296" r:id="rId23"/>
    <p:sldId id="267" r:id="rId24"/>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200" autoAdjust="0"/>
  </p:normalViewPr>
  <p:slideViewPr>
    <p:cSldViewPr snapToGrid="0">
      <p:cViewPr varScale="1">
        <p:scale>
          <a:sx n="56" d="100"/>
          <a:sy n="56" d="100"/>
        </p:scale>
        <p:origin x="1812" y="6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a:defRPr sz="1200"/>
            </a:lvl1pPr>
          </a:lstStyle>
          <a:p>
            <a:fld id="{8EB33BB8-6C7A-4BE0-9B55-9EAC48D52EC6}" type="datetimeFigureOut">
              <a:rPr lang="en-US"/>
              <a:t>7/16/2015</a:t>
            </a:fld>
            <a:endParaRPr/>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a:defRPr sz="1200"/>
            </a:lvl1pPr>
          </a:lstStyle>
          <a:p>
            <a:endParaRPr/>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a:defRPr sz="1200"/>
            </a:lvl1pPr>
          </a:lstStyle>
          <a:p>
            <a:fld id="{73F7AA83-DE31-4E93-AB07-EF7FB05F6670}" type="slidenum">
              <a:rPr/>
              <a:t>‹#›</a:t>
            </a:fld>
            <a:endParaRPr/>
          </a:p>
        </p:txBody>
      </p:sp>
    </p:spTree>
    <p:extLst>
      <p:ext uri="{BB962C8B-B14F-4D97-AF65-F5344CB8AC3E}">
        <p14:creationId xmlns:p14="http://schemas.microsoft.com/office/powerpoint/2010/main" val="322129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C611EF64-F73B-4314-BB6F-BC0937BBDF19}" type="datetimeFigureOut">
              <a:rPr lang="en-US"/>
              <a:t>7/16/2015</a:t>
            </a:fld>
            <a:endParaRPr/>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935E2820-AFE1-45FA-949E-17BDB534E1DC}" type="slidenum">
              <a:rPr/>
              <a:t>‹#›</a:t>
            </a:fld>
            <a:endParaRPr/>
          </a:p>
        </p:txBody>
      </p:sp>
    </p:spTree>
    <p:extLst>
      <p:ext uri="{BB962C8B-B14F-4D97-AF65-F5344CB8AC3E}">
        <p14:creationId xmlns:p14="http://schemas.microsoft.com/office/powerpoint/2010/main" val="315799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a:t>
            </a:fld>
            <a:endParaRPr lang="en-US"/>
          </a:p>
        </p:txBody>
      </p:sp>
    </p:spTree>
    <p:extLst>
      <p:ext uri="{BB962C8B-B14F-4D97-AF65-F5344CB8AC3E}">
        <p14:creationId xmlns:p14="http://schemas.microsoft.com/office/powerpoint/2010/main" val="30699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#1</a:t>
            </a:r>
            <a:r>
              <a:rPr lang="en-US" baseline="0" dirty="0" smtClean="0"/>
              <a:t> – choice of source control versioning</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10</a:t>
            </a:fld>
            <a:endParaRPr lang="en-US"/>
          </a:p>
        </p:txBody>
      </p:sp>
    </p:spTree>
    <p:extLst>
      <p:ext uri="{BB962C8B-B14F-4D97-AF65-F5344CB8AC3E}">
        <p14:creationId xmlns:p14="http://schemas.microsoft.com/office/powerpoint/2010/main" val="20162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11</a:t>
            </a:fld>
            <a:endParaRPr lang="en-US"/>
          </a:p>
        </p:txBody>
      </p:sp>
    </p:spTree>
    <p:extLst>
      <p:ext uri="{BB962C8B-B14F-4D97-AF65-F5344CB8AC3E}">
        <p14:creationId xmlns:p14="http://schemas.microsoft.com/office/powerpoint/2010/main" val="876721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12</a:t>
            </a:fld>
            <a:endParaRPr lang="en-US"/>
          </a:p>
        </p:txBody>
      </p:sp>
    </p:spTree>
    <p:extLst>
      <p:ext uri="{BB962C8B-B14F-4D97-AF65-F5344CB8AC3E}">
        <p14:creationId xmlns:p14="http://schemas.microsoft.com/office/powerpoint/2010/main" val="127037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new team project.</a:t>
            </a:r>
          </a:p>
          <a:p>
            <a:endParaRPr lang="en-US" dirty="0" smtClean="0"/>
          </a:p>
          <a:p>
            <a:r>
              <a:rPr lang="en-US" dirty="0" smtClean="0"/>
              <a:t>Need to actually provide a narrative during</a:t>
            </a:r>
            <a:r>
              <a:rPr lang="en-US" baseline="0" dirty="0" smtClean="0"/>
              <a:t> TP provisioning</a:t>
            </a:r>
            <a:endParaRPr lang="en-US" dirty="0" smtClean="0"/>
          </a:p>
          <a:p>
            <a:endParaRPr lang="en-US" dirty="0" smtClean="0"/>
          </a:p>
          <a:p>
            <a:r>
              <a:rPr lang="en-US" dirty="0" smtClean="0"/>
              <a:t>https://mikebranstein.visualstudio.com</a:t>
            </a:r>
          </a:p>
          <a:p>
            <a:endParaRPr lang="en-US" dirty="0" smtClean="0"/>
          </a:p>
          <a:p>
            <a:r>
              <a:rPr lang="en-US" dirty="0" smtClean="0"/>
              <a:t>Take-</a:t>
            </a:r>
            <a:r>
              <a:rPr lang="en-US" dirty="0" err="1" smtClean="0"/>
              <a:t>Aways</a:t>
            </a:r>
            <a:r>
              <a:rPr lang="en-US" dirty="0" smtClean="0"/>
              <a:t>: I love VSO b/c I have a choice of source control providers</a:t>
            </a:r>
          </a:p>
          <a:p>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13</a:t>
            </a:fld>
            <a:endParaRPr lang="en-US"/>
          </a:p>
        </p:txBody>
      </p:sp>
    </p:spTree>
    <p:extLst>
      <p:ext uri="{BB962C8B-B14F-4D97-AF65-F5344CB8AC3E}">
        <p14:creationId xmlns:p14="http://schemas.microsoft.com/office/powerpoint/2010/main" val="347909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very fortunate to be able to work with a great group of developers. And when we’re out solving mysteries,</a:t>
            </a:r>
            <a:r>
              <a:rPr lang="en-US" baseline="0" dirty="0" smtClean="0"/>
              <a:t> it’s important that we work as a team. Collaboration is important. </a:t>
            </a:r>
          </a:p>
          <a:p>
            <a:endParaRPr lang="en-US" baseline="0" dirty="0" smtClean="0"/>
          </a:p>
          <a:p>
            <a:r>
              <a:rPr lang="en-US" baseline="0" dirty="0" smtClean="0"/>
              <a:t>Co-location helps the team to a certain extent, but after two to three hours of ad-lib rock opera sessions, it can be a bit distracting. </a:t>
            </a:r>
            <a:endParaRPr lang="en-US" dirty="0" smtClean="0"/>
          </a:p>
        </p:txBody>
      </p:sp>
      <p:sp>
        <p:nvSpPr>
          <p:cNvPr id="4" name="Slide Number Placeholder 3"/>
          <p:cNvSpPr>
            <a:spLocks noGrp="1"/>
          </p:cNvSpPr>
          <p:nvPr>
            <p:ph type="sldNum" sz="quarter" idx="10"/>
          </p:nvPr>
        </p:nvSpPr>
        <p:spPr/>
        <p:txBody>
          <a:bodyPr/>
          <a:lstStyle/>
          <a:p>
            <a:fld id="{935E2820-AFE1-45FA-949E-17BDB534E1DC}" type="slidenum">
              <a:rPr lang="en-US" smtClean="0"/>
              <a:t>14</a:t>
            </a:fld>
            <a:endParaRPr lang="en-US"/>
          </a:p>
        </p:txBody>
      </p:sp>
    </p:spTree>
    <p:extLst>
      <p:ext uri="{BB962C8B-B14F-4D97-AF65-F5344CB8AC3E}">
        <p14:creationId xmlns:p14="http://schemas.microsoft.com/office/powerpoint/2010/main" val="176912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VSO’s Code View. </a:t>
            </a:r>
          </a:p>
          <a:p>
            <a:r>
              <a:rPr lang="en-US" dirty="0" smtClean="0"/>
              <a:t>Create a comment</a:t>
            </a:r>
            <a:r>
              <a:rPr lang="en-US" baseline="0" dirty="0" smtClean="0"/>
              <a:t> on a source code line. </a:t>
            </a:r>
          </a:p>
          <a:p>
            <a:r>
              <a:rPr lang="en-US" baseline="0" dirty="0" smtClean="0"/>
              <a:t>Share the </a:t>
            </a:r>
            <a:r>
              <a:rPr lang="en-US" baseline="0" dirty="0" err="1" smtClean="0"/>
              <a:t>changeset</a:t>
            </a:r>
            <a:r>
              <a:rPr lang="en-US" baseline="0" dirty="0" smtClean="0"/>
              <a:t> with a team member to get a second opinion.</a:t>
            </a:r>
          </a:p>
          <a:p>
            <a:endParaRPr lang="en-US" baseline="0" dirty="0" smtClean="0"/>
          </a:p>
          <a:p>
            <a:r>
              <a:rPr lang="en-US" baseline="0" dirty="0" smtClean="0"/>
              <a:t>What if you need to go a step further and want to fix a mistake while you’re right here? Code Editor, edit</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15</a:t>
            </a:fld>
            <a:endParaRPr lang="en-US"/>
          </a:p>
        </p:txBody>
      </p:sp>
    </p:spTree>
    <p:extLst>
      <p:ext uri="{BB962C8B-B14F-4D97-AF65-F5344CB8AC3E}">
        <p14:creationId xmlns:p14="http://schemas.microsoft.com/office/powerpoint/2010/main" val="2200570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a:t>
            </a:r>
            <a:r>
              <a:rPr lang="en-US" baseline="0" dirty="0" smtClean="0"/>
              <a:t>-in: I don’t want to be too over-zealous, but build orchestration is truly an awesome part of VSO.</a:t>
            </a:r>
          </a:p>
          <a:p>
            <a:endParaRPr lang="en-US" dirty="0" smtClean="0"/>
          </a:p>
          <a:p>
            <a:r>
              <a:rPr lang="en-US" baseline="0" dirty="0" smtClean="0"/>
              <a:t>VSO provides tools to orchestrate complex builds across platforms, all accessible via the web front-end. </a:t>
            </a:r>
          </a:p>
          <a:p>
            <a:endParaRPr lang="en-US" baseline="0" dirty="0" smtClean="0"/>
          </a:p>
          <a:p>
            <a:r>
              <a:rPr lang="en-US" dirty="0" smtClean="0"/>
              <a:t>Script:</a:t>
            </a:r>
            <a:r>
              <a:rPr lang="en-US" baseline="0" dirty="0"/>
              <a:t> </a:t>
            </a:r>
            <a:endParaRPr lang="en-US" baseline="0" dirty="0" smtClean="0"/>
          </a:p>
          <a:p>
            <a:r>
              <a:rPr lang="en-US" baseline="0" dirty="0" smtClean="0"/>
              <a:t>- walk through build steps</a:t>
            </a:r>
          </a:p>
          <a:p>
            <a:pPr marL="176131" indent="-176131">
              <a:buFontTx/>
              <a:buChar char="-"/>
            </a:pPr>
            <a:r>
              <a:rPr lang="en-US" baseline="0" dirty="0" smtClean="0"/>
              <a:t>Talk about adding additional build steps</a:t>
            </a:r>
          </a:p>
          <a:p>
            <a:pPr marL="176131" indent="-176131">
              <a:buFontTx/>
              <a:buChar char="-"/>
            </a:pPr>
            <a:r>
              <a:rPr lang="en-US" baseline="0" dirty="0" smtClean="0"/>
              <a:t>Queue a build</a:t>
            </a:r>
          </a:p>
          <a:p>
            <a:pPr marL="176131" indent="-176131">
              <a:buFontTx/>
              <a:buChar char="-"/>
            </a:pPr>
            <a:r>
              <a:rPr lang="en-US" baseline="0" dirty="0" smtClean="0"/>
              <a:t>Show build progress</a:t>
            </a:r>
          </a:p>
          <a:p>
            <a:pPr marL="645812" lvl="1" indent="-176131">
              <a:buFontTx/>
              <a:buChar char="-"/>
            </a:pPr>
            <a:r>
              <a:rPr lang="en-US" baseline="0" dirty="0" smtClean="0"/>
              <a:t>Talk about where the build runs (Build Agent) – TPC Build Controller</a:t>
            </a:r>
          </a:p>
          <a:p>
            <a:pPr marL="645812" lvl="1" indent="-176131">
              <a:buFontTx/>
              <a:buChar char="-"/>
            </a:pPr>
            <a:r>
              <a:rPr lang="en-US" baseline="0" dirty="0" smtClean="0"/>
              <a:t>On Premise or Cloud</a:t>
            </a:r>
          </a:p>
          <a:p>
            <a:pPr marL="645812" lvl="1" indent="-176131">
              <a:buFontTx/>
              <a:buChar char="-"/>
            </a:pPr>
            <a:r>
              <a:rPr lang="en-US" dirty="0" smtClean="0"/>
              <a:t>Introduce the project</a:t>
            </a:r>
          </a:p>
          <a:p>
            <a:pPr marL="645812" lvl="1" indent="-176131">
              <a:buFontTx/>
              <a:buChar char="-"/>
            </a:pPr>
            <a:endParaRPr lang="en-US" dirty="0" smtClean="0"/>
          </a:p>
          <a:p>
            <a:r>
              <a:rPr lang="en-US" dirty="0" smtClean="0"/>
              <a:t>Wrap up/take</a:t>
            </a:r>
            <a:r>
              <a:rPr lang="en-US" baseline="0" dirty="0" smtClean="0"/>
              <a:t> away: go build some projects – install the new build agents, try out the new build platform</a:t>
            </a:r>
          </a:p>
          <a:p>
            <a:endParaRPr lang="en-US" dirty="0" smtClean="0"/>
          </a:p>
          <a:p>
            <a:pPr marL="645812" lvl="1" indent="-176131">
              <a:buFontTx/>
              <a:buChar char="-"/>
            </a:pPr>
            <a:endParaRPr lang="en-US" dirty="0" smtClean="0"/>
          </a:p>
        </p:txBody>
      </p:sp>
      <p:sp>
        <p:nvSpPr>
          <p:cNvPr id="4" name="Slide Number Placeholder 3"/>
          <p:cNvSpPr>
            <a:spLocks noGrp="1"/>
          </p:cNvSpPr>
          <p:nvPr>
            <p:ph type="sldNum" sz="quarter" idx="10"/>
          </p:nvPr>
        </p:nvSpPr>
        <p:spPr/>
        <p:txBody>
          <a:bodyPr/>
          <a:lstStyle/>
          <a:p>
            <a:fld id="{935E2820-AFE1-45FA-949E-17BDB534E1DC}" type="slidenum">
              <a:rPr lang="en-US" smtClean="0"/>
              <a:t>16</a:t>
            </a:fld>
            <a:endParaRPr lang="en-US"/>
          </a:p>
        </p:txBody>
      </p:sp>
    </p:spTree>
    <p:extLst>
      <p:ext uri="{BB962C8B-B14F-4D97-AF65-F5344CB8AC3E}">
        <p14:creationId xmlns:p14="http://schemas.microsoft.com/office/powerpoint/2010/main" val="320431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project to review access the REST API.</a:t>
            </a:r>
          </a:p>
          <a:p>
            <a:endParaRPr lang="en-US" dirty="0" smtClean="0"/>
          </a:p>
          <a:p>
            <a:r>
              <a:rPr lang="en-US" dirty="0" smtClean="0"/>
              <a:t>VSO has an extensive REST API you</a:t>
            </a:r>
            <a:r>
              <a:rPr lang="en-US" baseline="0" dirty="0" smtClean="0"/>
              <a:t> can use to control just about everything.</a:t>
            </a:r>
          </a:p>
          <a:p>
            <a:endParaRPr lang="en-US" baseline="0" dirty="0" smtClean="0"/>
          </a:p>
          <a:p>
            <a:r>
              <a:rPr lang="en-US" baseline="0" dirty="0" smtClean="0"/>
              <a:t>- Walk through controller</a:t>
            </a:r>
          </a:p>
          <a:p>
            <a:pPr marL="176131" indent="-176131">
              <a:buFontTx/>
              <a:buChar char="-"/>
            </a:pPr>
            <a:r>
              <a:rPr lang="en-US" baseline="0" dirty="0" smtClean="0"/>
              <a:t>Walk through view</a:t>
            </a:r>
          </a:p>
          <a:p>
            <a:pPr marL="176131" indent="-176131">
              <a:buFontTx/>
              <a:buChar char="-"/>
            </a:pPr>
            <a:r>
              <a:rPr lang="en-US" baseline="0" dirty="0" smtClean="0"/>
              <a:t>Change view</a:t>
            </a:r>
          </a:p>
          <a:p>
            <a:pPr marL="176131" indent="-176131">
              <a:buFontTx/>
              <a:buChar char="-"/>
            </a:pPr>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17</a:t>
            </a:fld>
            <a:endParaRPr lang="en-US"/>
          </a:p>
        </p:txBody>
      </p:sp>
    </p:spTree>
    <p:extLst>
      <p:ext uri="{BB962C8B-B14F-4D97-AF65-F5344CB8AC3E}">
        <p14:creationId xmlns:p14="http://schemas.microsoft.com/office/powerpoint/2010/main" val="357563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18</a:t>
            </a:fld>
            <a:endParaRPr lang="en-US"/>
          </a:p>
        </p:txBody>
      </p:sp>
    </p:spTree>
    <p:extLst>
      <p:ext uri="{BB962C8B-B14F-4D97-AF65-F5344CB8AC3E}">
        <p14:creationId xmlns:p14="http://schemas.microsoft.com/office/powerpoint/2010/main" val="146419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Slack and then talk about custom service hooks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19</a:t>
            </a:fld>
            <a:endParaRPr lang="en-US"/>
          </a:p>
        </p:txBody>
      </p:sp>
    </p:spTree>
    <p:extLst>
      <p:ext uri="{BB962C8B-B14F-4D97-AF65-F5344CB8AC3E}">
        <p14:creationId xmlns:p14="http://schemas.microsoft.com/office/powerpoint/2010/main" val="139833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types of volunteers</a:t>
            </a:r>
            <a:r>
              <a:rPr lang="en-US" baseline="0" dirty="0" smtClean="0"/>
              <a:t> – the first type is something where I need just one person – maybe a second if you have trouble counting</a:t>
            </a:r>
          </a:p>
          <a:p>
            <a:endParaRPr lang="en-US" baseline="0" dirty="0" smtClean="0"/>
          </a:p>
          <a:p>
            <a:r>
              <a:rPr lang="en-US" baseline="0" dirty="0" smtClean="0"/>
              <a:t>The second type is a group activity. </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2</a:t>
            </a:fld>
            <a:endParaRPr lang="en-US"/>
          </a:p>
        </p:txBody>
      </p:sp>
    </p:spTree>
    <p:extLst>
      <p:ext uri="{BB962C8B-B14F-4D97-AF65-F5344CB8AC3E}">
        <p14:creationId xmlns:p14="http://schemas.microsoft.com/office/powerpoint/2010/main" val="1315144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Licensing</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20</a:t>
            </a:fld>
            <a:endParaRPr lang="en-US"/>
          </a:p>
        </p:txBody>
      </p:sp>
    </p:spTree>
    <p:extLst>
      <p:ext uri="{BB962C8B-B14F-4D97-AF65-F5344CB8AC3E}">
        <p14:creationId xmlns:p14="http://schemas.microsoft.com/office/powerpoint/2010/main" val="1686202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Didn’t Make the List</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21</a:t>
            </a:fld>
            <a:endParaRPr lang="en-US"/>
          </a:p>
        </p:txBody>
      </p:sp>
    </p:spTree>
    <p:extLst>
      <p:ext uri="{BB962C8B-B14F-4D97-AF65-F5344CB8AC3E}">
        <p14:creationId xmlns:p14="http://schemas.microsoft.com/office/powerpoint/2010/main" val="560818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22</a:t>
            </a:fld>
            <a:endParaRPr lang="en-US"/>
          </a:p>
        </p:txBody>
      </p:sp>
    </p:spTree>
    <p:extLst>
      <p:ext uri="{BB962C8B-B14F-4D97-AF65-F5344CB8AC3E}">
        <p14:creationId xmlns:p14="http://schemas.microsoft.com/office/powerpoint/2010/main" val="53072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5E2820-AFE1-45FA-949E-17BDB534E1DC}" type="slidenum">
              <a:rPr lang="en-US" smtClean="0"/>
              <a:t>3</a:t>
            </a:fld>
            <a:endParaRPr lang="en-US"/>
          </a:p>
        </p:txBody>
      </p:sp>
    </p:spTree>
    <p:extLst>
      <p:ext uri="{BB962C8B-B14F-4D97-AF65-F5344CB8AC3E}">
        <p14:creationId xmlns:p14="http://schemas.microsoft.com/office/powerpoint/2010/main" val="4162167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cloud is a magic place –</a:t>
            </a:r>
            <a:r>
              <a:rPr lang="en-US" baseline="0" dirty="0" smtClean="0"/>
              <a:t> it enables us to do anything and everything.</a:t>
            </a:r>
          </a:p>
          <a:p>
            <a:endParaRPr lang="en-US" baseline="0" dirty="0" smtClean="0"/>
          </a:p>
          <a:p>
            <a:r>
              <a:rPr lang="en-US" baseline="0" dirty="0" smtClean="0"/>
              <a:t>Tell a story about </a:t>
            </a:r>
            <a:r>
              <a:rPr lang="en-US" baseline="0" dirty="0" err="1" smtClean="0"/>
              <a:t>Ilse</a:t>
            </a:r>
            <a:r>
              <a:rPr lang="en-US" baseline="0" dirty="0" smtClean="0"/>
              <a:t> – she’s excited to be “in the cloud”. Telling her friends and neighbors she’s “in the cloud” now. </a:t>
            </a:r>
          </a:p>
          <a:p>
            <a:endParaRPr lang="en-US" baseline="0" dirty="0" smtClean="0"/>
          </a:p>
          <a:p>
            <a:r>
              <a:rPr lang="en-US" baseline="0" dirty="0" smtClean="0"/>
              <a:t>Share another secret with you – sometimes marketing has no idea how to talk to us / developers. And they name products stupid things. </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4</a:t>
            </a:fld>
            <a:endParaRPr lang="en-US"/>
          </a:p>
        </p:txBody>
      </p:sp>
    </p:spTree>
    <p:extLst>
      <p:ext uri="{BB962C8B-B14F-4D97-AF65-F5344CB8AC3E}">
        <p14:creationId xmlns:p14="http://schemas.microsoft.com/office/powerpoint/2010/main" val="2802113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mean that things have changed?</a:t>
            </a:r>
            <a:r>
              <a:rPr lang="en-US" baseline="0" dirty="0" smtClean="0"/>
              <a:t> It means that VSO is a collection of services. Each interacting, but separately </a:t>
            </a:r>
            <a:r>
              <a:rPr lang="en-US" baseline="0" dirty="0" err="1" smtClean="0"/>
              <a:t>reving</a:t>
            </a:r>
            <a:r>
              <a:rPr lang="en-US" baseline="0" dirty="0" smtClean="0"/>
              <a:t>. .</a:t>
            </a:r>
          </a:p>
          <a:p>
            <a:endParaRPr lang="en-US" baseline="0" dirty="0" smtClean="0"/>
          </a:p>
          <a:p>
            <a:r>
              <a:rPr lang="en-US" dirty="0" smtClean="0"/>
              <a:t>Accounts and profiles</a:t>
            </a:r>
          </a:p>
          <a:p>
            <a:r>
              <a:rPr lang="en-US" dirty="0" smtClean="0"/>
              <a:t>Build</a:t>
            </a:r>
          </a:p>
          <a:p>
            <a:r>
              <a:rPr lang="en-US" dirty="0" smtClean="0"/>
              <a:t>Cloud Load Test</a:t>
            </a:r>
          </a:p>
          <a:p>
            <a:r>
              <a:rPr lang="en-US" dirty="0" err="1" smtClean="0"/>
              <a:t>Git</a:t>
            </a:r>
            <a:endParaRPr lang="en-US" dirty="0" smtClean="0"/>
          </a:p>
          <a:p>
            <a:r>
              <a:rPr lang="en-US" dirty="0" smtClean="0"/>
              <a:t>Code Policy</a:t>
            </a:r>
          </a:p>
          <a:p>
            <a:r>
              <a:rPr lang="en-US" dirty="0" err="1" smtClean="0"/>
              <a:t>Proejct</a:t>
            </a:r>
            <a:r>
              <a:rPr lang="en-US" dirty="0" smtClean="0"/>
              <a:t> and Teams</a:t>
            </a:r>
          </a:p>
          <a:p>
            <a:r>
              <a:rPr lang="en-US" dirty="0" err="1" smtClean="0"/>
              <a:t>Servie</a:t>
            </a:r>
            <a:r>
              <a:rPr lang="en-US" dirty="0" smtClean="0"/>
              <a:t> Hooks</a:t>
            </a:r>
          </a:p>
          <a:p>
            <a:r>
              <a:rPr lang="en-US" dirty="0" smtClean="0"/>
              <a:t>Team Rooms</a:t>
            </a:r>
          </a:p>
          <a:p>
            <a:r>
              <a:rPr lang="en-US" dirty="0" smtClean="0"/>
              <a:t>Test</a:t>
            </a:r>
            <a:r>
              <a:rPr lang="en-US" baseline="0" dirty="0" smtClean="0"/>
              <a:t> Management</a:t>
            </a:r>
          </a:p>
          <a:p>
            <a:r>
              <a:rPr lang="en-US" baseline="0" dirty="0" smtClean="0"/>
              <a:t>Version Control</a:t>
            </a:r>
          </a:p>
          <a:p>
            <a:r>
              <a:rPr lang="en-US" baseline="0" dirty="0" smtClean="0"/>
              <a:t>Work</a:t>
            </a:r>
          </a:p>
          <a:p>
            <a:r>
              <a:rPr lang="en-US" baseline="0" dirty="0" smtClean="0"/>
              <a:t>Work item tracking</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5</a:t>
            </a:fld>
            <a:endParaRPr lang="en-US"/>
          </a:p>
        </p:txBody>
      </p:sp>
    </p:spTree>
    <p:extLst>
      <p:ext uri="{BB962C8B-B14F-4D97-AF65-F5344CB8AC3E}">
        <p14:creationId xmlns:p14="http://schemas.microsoft.com/office/powerpoint/2010/main" val="48311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item tracking, backlog management, areas, iterations, epics, features, </a:t>
            </a:r>
            <a:r>
              <a:rPr lang="en-US" dirty="0" err="1" smtClean="0"/>
              <a:t>pbi</a:t>
            </a:r>
            <a:r>
              <a:rPr lang="en-US" dirty="0" smtClean="0"/>
              <a:t> – choice between agile,</a:t>
            </a:r>
            <a:r>
              <a:rPr lang="en-US" baseline="0" dirty="0" smtClean="0"/>
              <a:t> scrum, and </a:t>
            </a:r>
            <a:r>
              <a:rPr lang="en-US" baseline="0" dirty="0" err="1" smtClean="0"/>
              <a:t>cmmi</a:t>
            </a:r>
            <a:r>
              <a:rPr lang="en-US" baseline="0" dirty="0" smtClean="0"/>
              <a:t> process flows</a:t>
            </a:r>
          </a:p>
          <a:p>
            <a:endParaRPr lang="en-US" baseline="0" dirty="0" smtClean="0"/>
          </a:p>
          <a:p>
            <a:r>
              <a:rPr lang="en-US" baseline="0" dirty="0" smtClean="0"/>
              <a:t>Intent here is to show some really quick backlog management techniques</a:t>
            </a:r>
          </a:p>
          <a:p>
            <a:pPr marL="176131" indent="-176131">
              <a:buFontTx/>
              <a:buChar char="-"/>
            </a:pPr>
            <a:r>
              <a:rPr lang="en-US" baseline="0" dirty="0" smtClean="0"/>
              <a:t>Add new item</a:t>
            </a:r>
          </a:p>
          <a:p>
            <a:pPr marL="176131" indent="-176131">
              <a:buFontTx/>
              <a:buChar char="-"/>
            </a:pPr>
            <a:r>
              <a:rPr lang="en-US" baseline="0" dirty="0" smtClean="0"/>
              <a:t>Re-order</a:t>
            </a:r>
          </a:p>
          <a:p>
            <a:pPr marL="176131" indent="-176131">
              <a:buFontTx/>
              <a:buChar char="-"/>
            </a:pPr>
            <a:r>
              <a:rPr lang="en-US" baseline="0" dirty="0" smtClean="0"/>
              <a:t>Track details about item (description, status, acceptance criteria, tag)</a:t>
            </a:r>
          </a:p>
          <a:p>
            <a:pPr marL="176131" indent="-176131">
              <a:buFontTx/>
              <a:buChar char="-"/>
            </a:pPr>
            <a:r>
              <a:rPr lang="en-US" baseline="0" dirty="0" smtClean="0"/>
              <a:t>Link to a feature</a:t>
            </a:r>
          </a:p>
          <a:p>
            <a:pPr marL="176131" indent="-176131">
              <a:buFontTx/>
              <a:buChar char="-"/>
            </a:pPr>
            <a:r>
              <a:rPr lang="en-US" baseline="0" dirty="0" smtClean="0"/>
              <a:t>Assign to a Sprint</a:t>
            </a:r>
          </a:p>
          <a:p>
            <a:pPr marL="176131" indent="-176131">
              <a:buFontTx/>
              <a:buChar char="-"/>
            </a:pPr>
            <a:r>
              <a:rPr lang="en-US" baseline="0" dirty="0" smtClean="0"/>
              <a:t>Add tasks</a:t>
            </a:r>
          </a:p>
          <a:p>
            <a:pPr marL="176131" indent="-176131">
              <a:buFontTx/>
              <a:buChar char="-"/>
            </a:pPr>
            <a:r>
              <a:rPr lang="en-US" baseline="0" dirty="0" smtClean="0"/>
              <a:t>Assign to an individual</a:t>
            </a:r>
          </a:p>
          <a:p>
            <a:pPr marL="176131" indent="-176131">
              <a:buFontTx/>
              <a:buChar char="-"/>
            </a:pPr>
            <a:endParaRPr lang="en-US" baseline="0" dirty="0" smtClean="0"/>
          </a:p>
          <a:p>
            <a:pPr marL="176131" indent="-176131">
              <a:buFontTx/>
              <a:buChar char="-"/>
            </a:pP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6</a:t>
            </a:fld>
            <a:endParaRPr lang="en-US"/>
          </a:p>
        </p:txBody>
      </p:sp>
    </p:spTree>
    <p:extLst>
      <p:ext uri="{BB962C8B-B14F-4D97-AF65-F5344CB8AC3E}">
        <p14:creationId xmlns:p14="http://schemas.microsoft.com/office/powerpoint/2010/main" val="99139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Lead-in: backlog management in list form only gets you so far…and I like my lists for some things, but I’m a</a:t>
            </a:r>
            <a:r>
              <a:rPr lang="en-US" baseline="0" dirty="0" smtClean="0"/>
              <a:t> visual person. </a:t>
            </a:r>
          </a:p>
          <a:p>
            <a:endParaRPr lang="en-US" baseline="0" dirty="0" smtClean="0"/>
          </a:p>
          <a:p>
            <a:r>
              <a:rPr lang="en-US" baseline="0" dirty="0" smtClean="0"/>
              <a:t>In a previous life, I was a college professor – I love teaching, and there’s something about having a marker in your hand standing at a whiteboard that appeals to me so much. </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7</a:t>
            </a:fld>
            <a:endParaRPr lang="en-US"/>
          </a:p>
        </p:txBody>
      </p:sp>
    </p:spTree>
    <p:extLst>
      <p:ext uri="{BB962C8B-B14F-4D97-AF65-F5344CB8AC3E}">
        <p14:creationId xmlns:p14="http://schemas.microsoft.com/office/powerpoint/2010/main" val="283651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customized Kanban board</a:t>
            </a:r>
            <a:r>
              <a:rPr lang="en-US" baseline="0" dirty="0" smtClean="0"/>
              <a:t> as a way to visualize your product backlog and sprint work</a:t>
            </a:r>
          </a:p>
          <a:p>
            <a:pPr marL="176131" indent="-176131">
              <a:buFontTx/>
              <a:buChar char="-"/>
            </a:pPr>
            <a:endParaRPr lang="en-US" baseline="0" dirty="0" smtClean="0"/>
          </a:p>
          <a:p>
            <a:pPr marL="176131" indent="-176131">
              <a:buFontTx/>
              <a:buChar char="-"/>
            </a:pPr>
            <a:r>
              <a:rPr lang="en-US" baseline="0" dirty="0" smtClean="0"/>
              <a:t>Customized columns</a:t>
            </a:r>
          </a:p>
          <a:p>
            <a:pPr marL="176131" indent="-176131">
              <a:buFontTx/>
              <a:buChar char="-"/>
            </a:pPr>
            <a:r>
              <a:rPr lang="en-US" baseline="0" dirty="0" smtClean="0"/>
              <a:t>WIP Limits</a:t>
            </a:r>
          </a:p>
          <a:p>
            <a:pPr marL="176131" indent="-176131">
              <a:buFontTx/>
              <a:buChar char="-"/>
            </a:pPr>
            <a:r>
              <a:rPr lang="en-US" dirty="0" smtClean="0"/>
              <a:t>Split Columns</a:t>
            </a:r>
          </a:p>
          <a:p>
            <a:pPr marL="176131" indent="-176131">
              <a:buFontTx/>
              <a:buChar char="-"/>
            </a:pPr>
            <a:r>
              <a:rPr lang="en-US" dirty="0" smtClean="0"/>
              <a:t>Add an item</a:t>
            </a:r>
          </a:p>
          <a:p>
            <a:pPr marL="176131" indent="-176131">
              <a:buFontTx/>
              <a:buChar char="-"/>
            </a:pPr>
            <a:endParaRPr lang="en-US" dirty="0" smtClean="0"/>
          </a:p>
          <a:p>
            <a:pPr marL="176131" indent="-176131">
              <a:buFontTx/>
              <a:buChar char="-"/>
            </a:pPr>
            <a:r>
              <a:rPr lang="en-US" dirty="0" smtClean="0"/>
              <a:t>Holding an effective standup on the sprint backlog</a:t>
            </a:r>
            <a:endParaRPr lang="en-US" dirty="0"/>
          </a:p>
        </p:txBody>
      </p:sp>
      <p:sp>
        <p:nvSpPr>
          <p:cNvPr id="4" name="Slide Number Placeholder 3"/>
          <p:cNvSpPr>
            <a:spLocks noGrp="1"/>
          </p:cNvSpPr>
          <p:nvPr>
            <p:ph type="sldNum" sz="quarter" idx="10"/>
          </p:nvPr>
        </p:nvSpPr>
        <p:spPr/>
        <p:txBody>
          <a:bodyPr/>
          <a:lstStyle/>
          <a:p>
            <a:fld id="{935E2820-AFE1-45FA-949E-17BDB534E1DC}" type="slidenum">
              <a:rPr lang="en-US" smtClean="0"/>
              <a:t>8</a:t>
            </a:fld>
            <a:endParaRPr lang="en-US"/>
          </a:p>
        </p:txBody>
      </p:sp>
    </p:spTree>
    <p:extLst>
      <p:ext uri="{BB962C8B-B14F-4D97-AF65-F5344CB8AC3E}">
        <p14:creationId xmlns:p14="http://schemas.microsoft.com/office/powerpoint/2010/main" val="347118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Lead-in – we’ve talked about requirement management, but what about the details – PMs, BAs,</a:t>
            </a:r>
            <a:r>
              <a:rPr lang="en-US" baseline="0" dirty="0" smtClean="0"/>
              <a:t> Developers need some details. We’ve stored and tracked a variety of information, features, epics, stories, tasks, bugs, issues, and we want to get some details. </a:t>
            </a:r>
          </a:p>
          <a:p>
            <a:endParaRPr lang="en-US" baseline="0" dirty="0" smtClean="0"/>
          </a:p>
          <a:p>
            <a:r>
              <a:rPr lang="en-US" baseline="0" dirty="0" smtClean="0"/>
              <a:t>VSO provides an extensive querying system to build dynamic queries. On top of that, once built, you can access the queries online, via excel, project, Visual studio, and even within Eclipse via TEE.</a:t>
            </a:r>
            <a:endParaRPr lang="en-US" dirty="0" smtClean="0"/>
          </a:p>
          <a:p>
            <a:endParaRPr lang="en-US" dirty="0" smtClean="0"/>
          </a:p>
          <a:p>
            <a:r>
              <a:rPr lang="en-US" dirty="0" smtClean="0"/>
              <a:t>Talk about queries</a:t>
            </a:r>
            <a:r>
              <a:rPr lang="en-US" baseline="0" dirty="0" smtClean="0"/>
              <a:t> and how they can integrate.</a:t>
            </a:r>
            <a:endParaRPr lang="en-US" dirty="0" smtClean="0"/>
          </a:p>
          <a:p>
            <a:endParaRPr lang="en-US" dirty="0" smtClean="0"/>
          </a:p>
          <a:p>
            <a:r>
              <a:rPr lang="en-US" dirty="0" err="1" smtClean="0"/>
              <a:t>Queries</a:t>
            </a:r>
            <a:r>
              <a:rPr lang="en-US" dirty="0" err="1" smtClean="0">
                <a:sym typeface="Wingdings" panose="05000000000000000000" pitchFamily="2" charset="2"/>
              </a:rPr>
              <a:t>ChartsDashboardsMarkdown</a:t>
            </a:r>
            <a:r>
              <a:rPr lang="en-US" dirty="0" smtClean="0">
                <a:sym typeface="Wingdings" panose="05000000000000000000" pitchFamily="2" charset="2"/>
              </a:rPr>
              <a:t>/Welcome Page</a:t>
            </a:r>
            <a:endParaRPr lang="en-US" dirty="0" smtClean="0"/>
          </a:p>
        </p:txBody>
      </p:sp>
      <p:sp>
        <p:nvSpPr>
          <p:cNvPr id="4" name="Slide Number Placeholder 3"/>
          <p:cNvSpPr>
            <a:spLocks noGrp="1"/>
          </p:cNvSpPr>
          <p:nvPr>
            <p:ph type="sldNum" sz="quarter" idx="10"/>
          </p:nvPr>
        </p:nvSpPr>
        <p:spPr/>
        <p:txBody>
          <a:bodyPr/>
          <a:lstStyle/>
          <a:p>
            <a:fld id="{935E2820-AFE1-45FA-949E-17BDB534E1DC}" type="slidenum">
              <a:rPr lang="en-US" smtClean="0"/>
              <a:t>9</a:t>
            </a:fld>
            <a:endParaRPr lang="en-US"/>
          </a:p>
        </p:txBody>
      </p:sp>
    </p:spTree>
    <p:extLst>
      <p:ext uri="{BB962C8B-B14F-4D97-AF65-F5344CB8AC3E}">
        <p14:creationId xmlns:p14="http://schemas.microsoft.com/office/powerpoint/2010/main" val="4279673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3" y="304800"/>
            <a:ext cx="7091361" cy="2793906"/>
          </a:xfrm>
        </p:spPr>
        <p:txBody>
          <a:bodyPr anchor="b">
            <a:normAutofit/>
          </a:bodyPr>
          <a:lstStyle>
            <a:lvl1pPr algn="l">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1065213" y="3108804"/>
            <a:ext cx="7091361" cy="838200"/>
          </a:xfrm>
        </p:spPr>
        <p:txBody>
          <a:bodyPr/>
          <a:lstStyle>
            <a:lvl1pPr marL="0" indent="0" algn="l">
              <a:spcBef>
                <a:spcPts val="0"/>
              </a:spcBef>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8" name="Date Placeholder 7"/>
          <p:cNvSpPr>
            <a:spLocks noGrp="1"/>
          </p:cNvSpPr>
          <p:nvPr>
            <p:ph type="dt" sz="half" idx="10"/>
          </p:nvPr>
        </p:nvSpPr>
        <p:spPr/>
        <p:txBody>
          <a:bodyPr/>
          <a:lstStyle/>
          <a:p>
            <a:fld id="{9D3B9702-7FBF-4720-8670-571C5E7EEDDE}" type="datetime1">
              <a:rPr lang="en-US"/>
              <a:t>7/16/2015</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8FDBFFB2-86D9-4B8F-A59A-553A60B94BBE}" type="slidenum">
              <a:rPr/>
              <a:pPr/>
              <a:t>‹#›</a:t>
            </a:fld>
            <a:endParaRPr/>
          </a:p>
        </p:txBody>
      </p:sp>
    </p:spTree>
    <p:extLst>
      <p:ext uri="{BB962C8B-B14F-4D97-AF65-F5344CB8AC3E}">
        <p14:creationId xmlns:p14="http://schemas.microsoft.com/office/powerpoint/2010/main" val="1890547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7427AEA-BBBB-4C9B-AB23-214EAA8AB789}" type="datetime1">
              <a:rPr lang="en-US"/>
              <a:t>7/16/2015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420766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65014" y="304801"/>
            <a:ext cx="1715800" cy="54102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2209800" y="304801"/>
            <a:ext cx="7502814"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791CA30-F5CD-4CA0-B16A-349C6F830700}" type="datetime1">
              <a:rPr lang="en-US"/>
              <a:t>7/16/2015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299497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B3AF48E-ABA0-4B58-B562-D1D7408067C4}" type="datetime1">
              <a:rPr lang="en-US"/>
              <a:t>7/16/2015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58999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0013" y="1600200"/>
            <a:ext cx="6400801" cy="2486025"/>
          </a:xfrm>
        </p:spPr>
        <p:txBody>
          <a:bodyPr anchor="b">
            <a:normAutofit/>
          </a:bodyPr>
          <a:lstStyle>
            <a:lvl1pPr>
              <a:defRPr sz="5200"/>
            </a:lvl1pPr>
          </a:lstStyle>
          <a:p>
            <a:r>
              <a:rPr lang="en-US" smtClean="0"/>
              <a:t>Click to edit Master title style</a:t>
            </a:r>
            <a:endParaRPr/>
          </a:p>
        </p:txBody>
      </p:sp>
      <p:sp>
        <p:nvSpPr>
          <p:cNvPr id="3" name="Text Placeholder 2"/>
          <p:cNvSpPr>
            <a:spLocks noGrp="1"/>
          </p:cNvSpPr>
          <p:nvPr>
            <p:ph type="body" idx="1"/>
          </p:nvPr>
        </p:nvSpPr>
        <p:spPr>
          <a:xfrm>
            <a:off x="5180011" y="4105029"/>
            <a:ext cx="6400801" cy="914400"/>
          </a:xfrm>
        </p:spPr>
        <p:txBody>
          <a:bodyPr>
            <a:normAutofit/>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A5034C-8BD9-4B0C-893B-33834FAB227F}" type="datetime1">
              <a:rPr lang="en-US"/>
              <a:t>7/16/2015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11791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2208213" y="1600200"/>
            <a:ext cx="4572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7008813" y="1600200"/>
            <a:ext cx="4572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7CD787AA-CBCD-47F9-A04C-7106C508CDE4}" type="datetime1">
              <a:rPr lang="en-US"/>
              <a:t>7/16/2015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0775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22082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208213" y="2505075"/>
            <a:ext cx="4572000" cy="33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7008813" y="1600200"/>
            <a:ext cx="4572000" cy="823912"/>
          </a:xfrm>
        </p:spPr>
        <p:txBody>
          <a:bodyPr anchor="ctr">
            <a:noAutofit/>
          </a:bodyPr>
          <a:lstStyle>
            <a:lvl1pPr marL="0" indent="0">
              <a:spcBef>
                <a:spcPts val="0"/>
              </a:spcBef>
              <a:buNone/>
              <a:defRPr sz="21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008813" y="2505075"/>
            <a:ext cx="4572000" cy="33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AD1CC9DD-75F5-4611-BA0B-CFB1A226639C}" type="datetime1">
              <a:rPr lang="en-US"/>
              <a:t>7/16/2015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83304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5980F1F9-2D3D-4243-878F-D000C3F2A1C4}" type="datetime1">
              <a:rPr lang="en-US"/>
              <a:t>7/16/2015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369830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BCBE8-1824-4658-A8BB-BECFAEB7E35A}" type="datetime1">
              <a:rPr lang="en-US"/>
              <a:t>7/16/2015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222252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1293813" y="533400"/>
            <a:ext cx="6858000" cy="4800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85CD17-C377-4DE5-9FCA-CC7471605C58}" type="datetime1">
              <a:rPr lang="en-US"/>
              <a:t>7/16/2015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Tree>
    <p:extLst>
      <p:ext uri="{BB962C8B-B14F-4D97-AF65-F5344CB8AC3E}">
        <p14:creationId xmlns:p14="http://schemas.microsoft.com/office/powerpoint/2010/main" val="18977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7612" y="2277477"/>
            <a:ext cx="2743201" cy="2322178"/>
          </a:xfrm>
        </p:spPr>
        <p:txBody>
          <a:bodyPr anchor="b">
            <a:normAutofit/>
          </a:bodyPr>
          <a:lstStyle>
            <a:lvl1pPr>
              <a:defRPr sz="2600">
                <a:solidFill>
                  <a:schemeClr val="accent2"/>
                </a:solidFill>
              </a:defRPr>
            </a:lvl1pPr>
          </a:lstStyle>
          <a:p>
            <a:r>
              <a:rPr lang="en-US" smtClean="0"/>
              <a:t>Click to edit Master title style</a:t>
            </a:r>
            <a:endParaRPr/>
          </a:p>
        </p:txBody>
      </p:sp>
      <p:sp>
        <p:nvSpPr>
          <p:cNvPr id="4" name="Text Placeholder 3"/>
          <p:cNvSpPr>
            <a:spLocks noGrp="1"/>
          </p:cNvSpPr>
          <p:nvPr>
            <p:ph type="body" sz="half" idx="2"/>
          </p:nvPr>
        </p:nvSpPr>
        <p:spPr>
          <a:xfrm>
            <a:off x="8837614" y="4583187"/>
            <a:ext cx="2743200" cy="1131813"/>
          </a:xfrm>
        </p:spPr>
        <p:txBody>
          <a:bodyPr>
            <a:normAutofit/>
          </a:bodyPr>
          <a:lstStyle>
            <a:lvl1pPr marL="0" indent="0">
              <a:spcBef>
                <a:spcPts val="100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BE9F02-BE96-4BAE-86A5-1FA60D24CAE2}" type="datetime1">
              <a:rPr lang="en-US"/>
              <a:t>7/16/2015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FDBFFB2-86D9-4B8F-A59A-553A60B94BBE}" type="slidenum">
              <a:rPr/>
              <a:t>‹#›</a:t>
            </a:fld>
            <a:endParaRPr/>
          </a:p>
        </p:txBody>
      </p:sp>
      <p:sp>
        <p:nvSpPr>
          <p:cNvPr id="8" name="Rounded Rectangle 7"/>
          <p:cNvSpPr/>
          <p:nvPr/>
        </p:nvSpPr>
        <p:spPr>
          <a:xfrm>
            <a:off x="1293812" y="533400"/>
            <a:ext cx="6858001" cy="4800600"/>
          </a:xfrm>
          <a:prstGeom prst="roundRect">
            <a:avLst>
              <a:gd name="adj" fmla="val 44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p:cNvSpPr>
            <a:spLocks noGrp="1"/>
          </p:cNvSpPr>
          <p:nvPr>
            <p:ph type="pic" idx="1"/>
          </p:nvPr>
        </p:nvSpPr>
        <p:spPr>
          <a:xfrm>
            <a:off x="1408112" y="647700"/>
            <a:ext cx="6629400" cy="4572000"/>
          </a:xfrm>
          <a:prstGeom prst="roundRect">
            <a:avLst>
              <a:gd name="adj" fmla="val 3725"/>
            </a:avLst>
          </a:prstGeo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63930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8213" y="304800"/>
            <a:ext cx="9372600" cy="1200416"/>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2208213" y="1600200"/>
            <a:ext cx="93726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253576" y="6505078"/>
            <a:ext cx="964036" cy="228600"/>
          </a:xfrm>
          <a:prstGeom prst="rect">
            <a:avLst/>
          </a:prstGeom>
        </p:spPr>
        <p:txBody>
          <a:bodyPr vert="horz" lIns="91440" tIns="45720" rIns="91440" bIns="45720" rtlCol="0" anchor="ctr"/>
          <a:lstStyle>
            <a:lvl1pPr algn="l">
              <a:defRPr sz="900">
                <a:solidFill>
                  <a:schemeClr val="bg1"/>
                </a:solidFill>
              </a:defRPr>
            </a:lvl1pPr>
          </a:lstStyle>
          <a:p>
            <a:fld id="{9D3B9702-7FBF-4720-8670-571C5E7EEDDE}" type="datetime1">
              <a:rPr lang="en-US"/>
              <a:t>7/16/2015</a:t>
            </a:fld>
            <a:endParaRPr/>
          </a:p>
        </p:txBody>
      </p:sp>
      <p:sp>
        <p:nvSpPr>
          <p:cNvPr id="5" name="Footer Placeholder 4"/>
          <p:cNvSpPr>
            <a:spLocks noGrp="1"/>
          </p:cNvSpPr>
          <p:nvPr>
            <p:ph type="ftr" sz="quarter" idx="3"/>
          </p:nvPr>
        </p:nvSpPr>
        <p:spPr>
          <a:xfrm>
            <a:off x="1280159" y="6505078"/>
            <a:ext cx="6876415" cy="228600"/>
          </a:xfrm>
          <a:prstGeom prst="rect">
            <a:avLst/>
          </a:prstGeom>
        </p:spPr>
        <p:txBody>
          <a:bodyPr vert="horz" lIns="91440" tIns="45720" rIns="91440" bIns="45720" rtlCol="0" anchor="ctr"/>
          <a:lstStyle>
            <a:lvl1pPr algn="l">
              <a:defRPr sz="900">
                <a:solidFill>
                  <a:schemeClr val="bg1"/>
                </a:solidFill>
              </a:defRPr>
            </a:lvl1pPr>
          </a:lstStyle>
          <a:p>
            <a:endParaRPr/>
          </a:p>
        </p:txBody>
      </p:sp>
      <p:sp>
        <p:nvSpPr>
          <p:cNvPr id="6" name="Slide Number Placeholder 5"/>
          <p:cNvSpPr>
            <a:spLocks noGrp="1"/>
          </p:cNvSpPr>
          <p:nvPr>
            <p:ph type="sldNum" sz="quarter" idx="4"/>
          </p:nvPr>
        </p:nvSpPr>
        <p:spPr>
          <a:xfrm>
            <a:off x="11580814" y="6280298"/>
            <a:ext cx="533399" cy="349101"/>
          </a:xfrm>
          <a:prstGeom prst="rect">
            <a:avLst/>
          </a:prstGeom>
        </p:spPr>
        <p:txBody>
          <a:bodyPr vert="horz" lIns="91440" tIns="45720" rIns="91440" bIns="45720" rtlCol="0" anchor="ctr"/>
          <a:lstStyle>
            <a:lvl1pPr algn="ctr">
              <a:defRPr sz="1050" b="1">
                <a:solidFill>
                  <a:schemeClr val="accent2"/>
                </a:solidFill>
              </a:defRPr>
            </a:lvl1pPr>
          </a:lstStyle>
          <a:p>
            <a:fld id="{8FDBFFB2-86D9-4B8F-A59A-553A60B94BBE}" type="slidenum">
              <a:rPr/>
              <a:pPr/>
              <a:t>‹#›</a:t>
            </a:fld>
            <a:endParaRPr/>
          </a:p>
        </p:txBody>
      </p:sp>
    </p:spTree>
    <p:extLst>
      <p:ext uri="{BB962C8B-B14F-4D97-AF65-F5344CB8AC3E}">
        <p14:creationId xmlns:p14="http://schemas.microsoft.com/office/powerpoint/2010/main" val="1170255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Wingdings" panose="05000000000000000000" pitchFamily="2" charset="2"/>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Wingdings" panose="05000000000000000000" pitchFamily="2" charset="2"/>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Wingdings" panose="05000000000000000000" pitchFamily="2" charset="2"/>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gif"/><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2" y="304800"/>
            <a:ext cx="10379535" cy="2793906"/>
          </a:xfrm>
        </p:spPr>
        <p:txBody>
          <a:bodyPr/>
          <a:lstStyle/>
          <a:p>
            <a:r>
              <a:rPr lang="en-US" dirty="0" smtClean="0"/>
              <a:t>My Happy Place</a:t>
            </a:r>
            <a:br>
              <a:rPr lang="en-US" dirty="0" smtClean="0"/>
            </a:br>
            <a:r>
              <a:rPr lang="en-US" dirty="0" smtClean="0"/>
              <a:t>		</a:t>
            </a:r>
            <a:r>
              <a:rPr lang="en-US" sz="3600" dirty="0" smtClean="0"/>
              <a:t>10 Reasons I Love Visual Studio Online</a:t>
            </a:r>
            <a:endParaRPr lang="en-US" sz="3600" dirty="0"/>
          </a:p>
        </p:txBody>
      </p:sp>
      <p:sp>
        <p:nvSpPr>
          <p:cNvPr id="3" name="Subtitle 2"/>
          <p:cNvSpPr>
            <a:spLocks noGrp="1"/>
          </p:cNvSpPr>
          <p:nvPr>
            <p:ph type="subTitle" idx="1"/>
          </p:nvPr>
        </p:nvSpPr>
        <p:spPr>
          <a:xfrm>
            <a:off x="1065212" y="5000318"/>
            <a:ext cx="7091361" cy="1356851"/>
          </a:xfrm>
        </p:spPr>
        <p:txBody>
          <a:bodyPr>
            <a:noAutofit/>
          </a:bodyPr>
          <a:lstStyle/>
          <a:p>
            <a:pPr>
              <a:lnSpc>
                <a:spcPct val="120000"/>
              </a:lnSpc>
            </a:pPr>
            <a:r>
              <a:rPr lang="en-US" sz="3200" dirty="0" smtClean="0"/>
              <a:t>brosteins.com</a:t>
            </a:r>
          </a:p>
          <a:p>
            <a:pPr>
              <a:lnSpc>
                <a:spcPct val="120000"/>
              </a:lnSpc>
            </a:pPr>
            <a:r>
              <a:rPr lang="en-US" sz="3200" dirty="0" smtClean="0"/>
              <a:t>@</a:t>
            </a:r>
            <a:r>
              <a:rPr lang="en-US" sz="3200" dirty="0" err="1" smtClean="0"/>
              <a:t>mikebranstein</a:t>
            </a:r>
            <a:endParaRPr lang="en-US" sz="3200" dirty="0" smtClean="0"/>
          </a:p>
          <a:p>
            <a:pPr>
              <a:lnSpc>
                <a:spcPct val="120000"/>
              </a:lnSpc>
            </a:pPr>
            <a:r>
              <a:rPr lang="en-US" sz="3200" dirty="0" smtClean="0"/>
              <a:t>@</a:t>
            </a:r>
            <a:r>
              <a:rPr lang="en-US" sz="3200" dirty="0" err="1" smtClean="0"/>
              <a:t>brosteins</a:t>
            </a:r>
            <a:endParaRPr lang="en-US" sz="3200" dirty="0"/>
          </a:p>
        </p:txBody>
      </p:sp>
    </p:spTree>
    <p:extLst>
      <p:ext uri="{BB962C8B-B14F-4D97-AF65-F5344CB8AC3E}">
        <p14:creationId xmlns:p14="http://schemas.microsoft.com/office/powerpoint/2010/main" val="35784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0"/>
            <a:ext cx="12536129" cy="71234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607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0"/>
            <a:ext cx="12536129" cy="71234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Narrow" panose="020B0606020202030204" pitchFamily="34" charset="0"/>
              <a:cs typeface="Arial" panose="020B0604020202020204" pitchFamily="34" charset="0"/>
            </a:endParaRPr>
          </a:p>
        </p:txBody>
      </p:sp>
      <p:sp>
        <p:nvSpPr>
          <p:cNvPr id="5" name="TextBox 4"/>
          <p:cNvSpPr txBox="1"/>
          <p:nvPr/>
        </p:nvSpPr>
        <p:spPr>
          <a:xfrm>
            <a:off x="3989437" y="3007737"/>
            <a:ext cx="4232787" cy="1107996"/>
          </a:xfrm>
          <a:prstGeom prst="rect">
            <a:avLst/>
          </a:prstGeom>
          <a:noFill/>
        </p:spPr>
        <p:txBody>
          <a:bodyPr wrap="square" rtlCol="0">
            <a:spAutoFit/>
          </a:bodyPr>
          <a:lstStyle/>
          <a:p>
            <a:pPr algn="ctr"/>
            <a:r>
              <a:rPr lang="en-US" sz="6600" dirty="0">
                <a:solidFill>
                  <a:schemeClr val="bg1"/>
                </a:solidFill>
                <a:latin typeface="Arial Narrow" panose="020B0606020202030204" pitchFamily="34" charset="0"/>
                <a:cs typeface="Arial" panose="020B0604020202020204" pitchFamily="34" charset="0"/>
              </a:rPr>
              <a:t>got </a:t>
            </a:r>
            <a:r>
              <a:rPr lang="en-US" sz="6600" dirty="0" err="1">
                <a:solidFill>
                  <a:schemeClr val="bg1"/>
                </a:solidFill>
                <a:latin typeface="Arial Narrow" panose="020B0606020202030204" pitchFamily="34" charset="0"/>
                <a:cs typeface="Arial" panose="020B0604020202020204" pitchFamily="34" charset="0"/>
              </a:rPr>
              <a:t>git</a:t>
            </a:r>
            <a:r>
              <a:rPr lang="en-US" sz="6600" dirty="0" smtClean="0">
                <a:solidFill>
                  <a:schemeClr val="bg1"/>
                </a:solidFill>
                <a:latin typeface="Arial Narrow" panose="020B0606020202030204" pitchFamily="34" charset="0"/>
                <a:cs typeface="Arial" panose="020B0604020202020204" pitchFamily="34" charset="0"/>
              </a:rPr>
              <a:t>?</a:t>
            </a:r>
            <a:endParaRPr lang="en-US" sz="6600"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638100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0"/>
            <a:ext cx="12536129" cy="71234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Narrow" panose="020B0606020202030204" pitchFamily="34" charset="0"/>
              <a:cs typeface="Arial" panose="020B0604020202020204" pitchFamily="34" charset="0"/>
            </a:endParaRPr>
          </a:p>
        </p:txBody>
      </p:sp>
      <p:sp>
        <p:nvSpPr>
          <p:cNvPr id="5" name="TextBox 4"/>
          <p:cNvSpPr txBox="1"/>
          <p:nvPr/>
        </p:nvSpPr>
        <p:spPr>
          <a:xfrm>
            <a:off x="3989437" y="3007737"/>
            <a:ext cx="4232787" cy="1107996"/>
          </a:xfrm>
          <a:prstGeom prst="rect">
            <a:avLst/>
          </a:prstGeom>
          <a:noFill/>
        </p:spPr>
        <p:txBody>
          <a:bodyPr wrap="square" rtlCol="0">
            <a:spAutoFit/>
          </a:bodyPr>
          <a:lstStyle/>
          <a:p>
            <a:pPr algn="ctr"/>
            <a:r>
              <a:rPr lang="en-US" sz="6600" dirty="0">
                <a:solidFill>
                  <a:schemeClr val="bg1"/>
                </a:solidFill>
                <a:latin typeface="Arial Narrow" panose="020B0606020202030204" pitchFamily="34" charset="0"/>
                <a:cs typeface="Arial" panose="020B0604020202020204" pitchFamily="34" charset="0"/>
              </a:rPr>
              <a:t>y</a:t>
            </a:r>
            <a:r>
              <a:rPr lang="en-US" sz="6600" dirty="0" smtClean="0">
                <a:solidFill>
                  <a:schemeClr val="bg1"/>
                </a:solidFill>
                <a:latin typeface="Arial Narrow" panose="020B0606020202030204" pitchFamily="34" charset="0"/>
                <a:cs typeface="Arial" panose="020B0604020202020204" pitchFamily="34" charset="0"/>
              </a:rPr>
              <a:t>es.</a:t>
            </a:r>
            <a:endParaRPr lang="en-US" sz="6600"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98568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0"/>
            <a:ext cx="12536129" cy="71234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Narrow" panose="020B0606020202030204" pitchFamily="34" charset="0"/>
              <a:cs typeface="Arial" panose="020B0604020202020204" pitchFamily="34" charset="0"/>
            </a:endParaRPr>
          </a:p>
        </p:txBody>
      </p:sp>
      <p:pic>
        <p:nvPicPr>
          <p:cNvPr id="2050" name="Picture 2" descr="Flexible version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75" y="2147119"/>
            <a:ext cx="60579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30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inoff.comicbookresources.com/wp-content/uploads/2013/08/scooby-do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939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Meaningful Collaboration</a:t>
            </a:r>
            <a:endParaRPr lang="en-US" dirty="0"/>
          </a:p>
        </p:txBody>
      </p:sp>
      <p:pic>
        <p:nvPicPr>
          <p:cNvPr id="5122" name="Picture 2" descr="Modern workflow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8213" y="1877153"/>
            <a:ext cx="8802576" cy="377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279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290" y="-186612"/>
            <a:ext cx="12521682" cy="7203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ttp://camps.bonanzaed.com/wp-content/uploads/2014/03/LegoLogoFIN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38" y="369886"/>
            <a:ext cx="11624025" cy="523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68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a:t>
            </a:r>
            <a:r>
              <a:rPr lang="en-US" dirty="0"/>
              <a:t>.</a:t>
            </a:r>
            <a:r>
              <a:rPr lang="en-US" dirty="0" smtClean="0"/>
              <a:t> REST API</a:t>
            </a:r>
            <a:endParaRPr lang="en-US" dirty="0"/>
          </a:p>
        </p:txBody>
      </p:sp>
      <p:sp>
        <p:nvSpPr>
          <p:cNvPr id="3" name="Content Placeholder 2"/>
          <p:cNvSpPr>
            <a:spLocks noGrp="1"/>
          </p:cNvSpPr>
          <p:nvPr>
            <p:ph sz="half" idx="1"/>
          </p:nvPr>
        </p:nvSpPr>
        <p:spPr>
          <a:xfrm>
            <a:off x="2208213" y="2074126"/>
            <a:ext cx="4572000" cy="3640873"/>
          </a:xfrm>
        </p:spPr>
        <p:txBody>
          <a:bodyPr>
            <a:normAutofit/>
          </a:bodyPr>
          <a:lstStyle/>
          <a:p>
            <a:r>
              <a:rPr lang="en-US" sz="2400" dirty="0" smtClean="0"/>
              <a:t>Accounts and Profiles</a:t>
            </a:r>
          </a:p>
          <a:p>
            <a:r>
              <a:rPr lang="en-US" sz="2400" dirty="0" smtClean="0"/>
              <a:t>Build</a:t>
            </a:r>
          </a:p>
          <a:p>
            <a:r>
              <a:rPr lang="en-US" sz="2400" dirty="0"/>
              <a:t>Cloud Load Test</a:t>
            </a:r>
          </a:p>
          <a:p>
            <a:r>
              <a:rPr lang="en-US" sz="2400" dirty="0" err="1"/>
              <a:t>Git</a:t>
            </a:r>
            <a:endParaRPr lang="en-US" sz="2400" dirty="0"/>
          </a:p>
          <a:p>
            <a:r>
              <a:rPr lang="en-US" sz="2400" dirty="0"/>
              <a:t>Code Policy</a:t>
            </a:r>
          </a:p>
          <a:p>
            <a:r>
              <a:rPr lang="en-US" sz="2400" dirty="0"/>
              <a:t>Project and </a:t>
            </a:r>
            <a:r>
              <a:rPr lang="en-US" sz="2400" dirty="0" smtClean="0"/>
              <a:t>Teams</a:t>
            </a:r>
            <a:endParaRPr lang="en-US" sz="2400" dirty="0"/>
          </a:p>
        </p:txBody>
      </p:sp>
      <p:sp>
        <p:nvSpPr>
          <p:cNvPr id="4" name="Content Placeholder 3"/>
          <p:cNvSpPr>
            <a:spLocks noGrp="1"/>
          </p:cNvSpPr>
          <p:nvPr>
            <p:ph sz="half" idx="2"/>
          </p:nvPr>
        </p:nvSpPr>
        <p:spPr>
          <a:xfrm>
            <a:off x="7008813" y="2074126"/>
            <a:ext cx="4572000" cy="3640873"/>
          </a:xfrm>
        </p:spPr>
        <p:txBody>
          <a:bodyPr>
            <a:normAutofit/>
          </a:bodyPr>
          <a:lstStyle/>
          <a:p>
            <a:r>
              <a:rPr lang="en-US" sz="2400" dirty="0"/>
              <a:t>Service Hooks</a:t>
            </a:r>
          </a:p>
          <a:p>
            <a:r>
              <a:rPr lang="en-US" sz="2400" dirty="0"/>
              <a:t>Team Rooms</a:t>
            </a:r>
          </a:p>
          <a:p>
            <a:r>
              <a:rPr lang="en-US" sz="2400" dirty="0"/>
              <a:t>Test Management</a:t>
            </a:r>
          </a:p>
          <a:p>
            <a:r>
              <a:rPr lang="en-US" sz="2400" dirty="0" smtClean="0"/>
              <a:t>TF Version </a:t>
            </a:r>
            <a:r>
              <a:rPr lang="en-US" sz="2400" dirty="0"/>
              <a:t>Control</a:t>
            </a:r>
          </a:p>
          <a:p>
            <a:r>
              <a:rPr lang="en-US" sz="2400" dirty="0"/>
              <a:t>Work</a:t>
            </a:r>
          </a:p>
          <a:p>
            <a:r>
              <a:rPr lang="en-US" sz="2400" dirty="0"/>
              <a:t>Work </a:t>
            </a:r>
            <a:r>
              <a:rPr lang="en-US" sz="2400" dirty="0" smtClean="0"/>
              <a:t>Item Tracking</a:t>
            </a:r>
            <a:endParaRPr lang="en-US" sz="2400" dirty="0"/>
          </a:p>
          <a:p>
            <a:endParaRPr lang="en-US" sz="2400" dirty="0"/>
          </a:p>
        </p:txBody>
      </p:sp>
      <p:sp>
        <p:nvSpPr>
          <p:cNvPr id="5" name="TextBox 4"/>
          <p:cNvSpPr txBox="1"/>
          <p:nvPr/>
        </p:nvSpPr>
        <p:spPr>
          <a:xfrm>
            <a:off x="2542748" y="5991521"/>
            <a:ext cx="8140119" cy="584775"/>
          </a:xfrm>
          <a:prstGeom prst="rect">
            <a:avLst/>
          </a:prstGeom>
          <a:noFill/>
        </p:spPr>
        <p:txBody>
          <a:bodyPr wrap="square" rtlCol="0">
            <a:spAutoFit/>
          </a:bodyPr>
          <a:lstStyle/>
          <a:p>
            <a:r>
              <a:rPr lang="en-US" sz="3200" b="1" dirty="0" smtClean="0"/>
              <a:t>http://vsointegration.azurewebsites.net</a:t>
            </a:r>
            <a:endParaRPr lang="en-US" sz="3200" b="1" dirty="0"/>
          </a:p>
        </p:txBody>
      </p:sp>
    </p:spTree>
    <p:extLst>
      <p:ext uri="{BB962C8B-B14F-4D97-AF65-F5344CB8AC3E}">
        <p14:creationId xmlns:p14="http://schemas.microsoft.com/office/powerpoint/2010/main" val="27576896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Service Hooks</a:t>
            </a:r>
            <a:endParaRPr lang="en-US" dirty="0"/>
          </a:p>
        </p:txBody>
      </p:sp>
      <p:sp>
        <p:nvSpPr>
          <p:cNvPr id="3" name="Text Placeholder 2"/>
          <p:cNvSpPr>
            <a:spLocks noGrp="1"/>
          </p:cNvSpPr>
          <p:nvPr>
            <p:ph type="body" idx="1"/>
          </p:nvPr>
        </p:nvSpPr>
        <p:spPr/>
        <p:txBody>
          <a:bodyPr/>
          <a:lstStyle/>
          <a:p>
            <a:r>
              <a:rPr lang="en-US" dirty="0" smtClean="0"/>
              <a:t>Modern Push </a:t>
            </a:r>
            <a:r>
              <a:rPr lang="en-US" dirty="0" smtClean="0"/>
              <a:t>Notifications with Subscriptions</a:t>
            </a:r>
            <a:endParaRPr lang="en-US" dirty="0"/>
          </a:p>
        </p:txBody>
      </p:sp>
    </p:spTree>
    <p:extLst>
      <p:ext uri="{BB962C8B-B14F-4D97-AF65-F5344CB8AC3E}">
        <p14:creationId xmlns:p14="http://schemas.microsoft.com/office/powerpoint/2010/main" val="1925766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024" y="-228600"/>
            <a:ext cx="12667785" cy="7353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pic>
        <p:nvPicPr>
          <p:cNvPr id="4098" name="Picture 2" descr="http://startupstella.com/wp-content/uploads/2014/08/Trello-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617" y="620816"/>
            <a:ext cx="2317858" cy="70008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104.236.204.173/wp-content/uploads/2015/01/vs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755" y="1356405"/>
            <a:ext cx="4848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praecipio.com/pc/download/attachments/19104622/Screen%20Shot%202015-02-06%20at%2012.18.54%20PM.png?version=1&amp;modificationDate=1423522113000&amp;api=v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2382" y="183487"/>
            <a:ext cx="2255551" cy="9379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wiki.jenkins-ci.org/download/attachments/2916393/logo-title.png?version=1&amp;modificationDate=13027539470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0583" y="219786"/>
            <a:ext cx="2307234" cy="7420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casa-del-stifler.de/wp-content/uploads/2013/05/uv_logo2-1024x78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4200" y="1344742"/>
            <a:ext cx="2327757" cy="86836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i0.wp.com/stuffled.com/wp-content/uploads/2014/09/Zendesk-Logo-EPS-vector-image.png?resize=1020%2C68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67797" y="2295502"/>
            <a:ext cx="2136775" cy="142451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www.androidheadlines.com/wp-content/uploads/2014/06/perfecto-mobile-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45038" y="4095808"/>
            <a:ext cx="2151419" cy="113448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s://assets-cdn.github.com/images/modules/logos_page/Octoca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33147" y="4898574"/>
            <a:ext cx="1671053" cy="138906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https://campfirenow.com/images/logo_campfire-ful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7194" y="5816497"/>
            <a:ext cx="16859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https://p6.zdassets.com/hc/settings_assets/88524/200008553/etqJYFxJrg3rfOkODF0MiQ-LK_logo__hor_onWhite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9916" y="4700708"/>
            <a:ext cx="1898672" cy="608506"/>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http://s3.amazonaws.com/assets.cloudone/wp-content/uploads/2015/01/tasktop-text-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6141" y="5665519"/>
            <a:ext cx="1832405" cy="580807"/>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https://camo.githubusercontent.com/c44fe05af09e8ad5fe6dd95e65276f169de236f7/68747470733a2f2f6769746875622d696d616765732e73332e616d617a6f6e6177732e636f6d2f626c6f672f323031312f6875626f742e706e6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829" y="3275302"/>
            <a:ext cx="1981201" cy="917223"/>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blog.projectlocker.com/hs-fs/hub/357450/file-1509528688-png/blog_images/slack-logo-600x240-transparen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92277" y="1851133"/>
            <a:ext cx="1595935" cy="6383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36252" y="4032930"/>
            <a:ext cx="2464649" cy="461665"/>
          </a:xfrm>
          <a:prstGeom prst="rect">
            <a:avLst/>
          </a:prstGeom>
          <a:noFill/>
        </p:spPr>
        <p:txBody>
          <a:bodyPr wrap="none" rtlCol="0">
            <a:spAutoFit/>
          </a:bodyPr>
          <a:lstStyle/>
          <a:p>
            <a:r>
              <a:rPr lang="en-US" sz="2400" dirty="0" smtClean="0"/>
              <a:t>integrates with…</a:t>
            </a:r>
            <a:endParaRPr lang="en-US" sz="2400" dirty="0"/>
          </a:p>
        </p:txBody>
      </p:sp>
    </p:spTree>
    <p:extLst>
      <p:ext uri="{BB962C8B-B14F-4D97-AF65-F5344CB8AC3E}">
        <p14:creationId xmlns:p14="http://schemas.microsoft.com/office/powerpoint/2010/main" val="74383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 Keeping – I Need Volunteers</a:t>
            </a:r>
            <a:endParaRPr lang="en-US" dirty="0"/>
          </a:p>
        </p:txBody>
      </p:sp>
    </p:spTree>
    <p:extLst>
      <p:ext uri="{BB962C8B-B14F-4D97-AF65-F5344CB8AC3E}">
        <p14:creationId xmlns:p14="http://schemas.microsoft.com/office/powerpoint/2010/main" val="3042517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It’s FREE</a:t>
            </a:r>
            <a:endParaRPr lang="en-US" dirty="0"/>
          </a:p>
        </p:txBody>
      </p:sp>
      <p:pic>
        <p:nvPicPr>
          <p:cNvPr id="3" name="Picture 2"/>
          <p:cNvPicPr>
            <a:picLocks noChangeAspect="1"/>
          </p:cNvPicPr>
          <p:nvPr/>
        </p:nvPicPr>
        <p:blipFill>
          <a:blip r:embed="rId3"/>
          <a:stretch>
            <a:fillRect/>
          </a:stretch>
        </p:blipFill>
        <p:spPr>
          <a:xfrm>
            <a:off x="1568837" y="1937176"/>
            <a:ext cx="9277350" cy="2314575"/>
          </a:xfrm>
          <a:prstGeom prst="rect">
            <a:avLst/>
          </a:prstGeom>
        </p:spPr>
      </p:pic>
    </p:spTree>
    <p:extLst>
      <p:ext uri="{BB962C8B-B14F-4D97-AF65-F5344CB8AC3E}">
        <p14:creationId xmlns:p14="http://schemas.microsoft.com/office/powerpoint/2010/main" val="1112000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302" y="2277477"/>
            <a:ext cx="2414511" cy="2322178"/>
          </a:xfrm>
        </p:spPr>
        <p:txBody>
          <a:bodyPr>
            <a:normAutofit fontScale="90000"/>
          </a:bodyPr>
          <a:lstStyle/>
          <a:p>
            <a:r>
              <a:rPr lang="en-US" sz="4400" dirty="0" smtClean="0"/>
              <a:t>There’s </a:t>
            </a:r>
            <a:br>
              <a:rPr lang="en-US" sz="4400" dirty="0" smtClean="0"/>
            </a:br>
            <a:r>
              <a:rPr lang="en-US" sz="4400" dirty="0" smtClean="0"/>
              <a:t>So </a:t>
            </a:r>
            <a:br>
              <a:rPr lang="en-US" sz="4400" dirty="0" smtClean="0"/>
            </a:br>
            <a:r>
              <a:rPr lang="en-US" sz="4400" dirty="0" smtClean="0"/>
              <a:t>Much</a:t>
            </a:r>
            <a:br>
              <a:rPr lang="en-US" sz="4400" dirty="0" smtClean="0"/>
            </a:br>
            <a:r>
              <a:rPr lang="en-US" sz="4400" dirty="0" smtClean="0"/>
              <a:t>More…</a:t>
            </a:r>
            <a:endParaRPr lang="en-US" sz="4400" dirty="0"/>
          </a:p>
        </p:txBody>
      </p:sp>
      <p:sp>
        <p:nvSpPr>
          <p:cNvPr id="5" name="TextBox 4"/>
          <p:cNvSpPr txBox="1"/>
          <p:nvPr/>
        </p:nvSpPr>
        <p:spPr>
          <a:xfrm>
            <a:off x="1538868" y="713677"/>
            <a:ext cx="6490010" cy="41837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smtClean="0"/>
              <a:t>Release Management – Coming </a:t>
            </a:r>
            <a:r>
              <a:rPr lang="en-US" sz="2000" b="1" u="sng" dirty="0" smtClean="0"/>
              <a:t>SOON</a:t>
            </a:r>
          </a:p>
          <a:p>
            <a:pPr marL="342900" indent="-342900">
              <a:lnSpc>
                <a:spcPct val="150000"/>
              </a:lnSpc>
              <a:buFont typeface="Arial" panose="020B0604020202020204" pitchFamily="34" charset="0"/>
              <a:buChar char="•"/>
            </a:pPr>
            <a:r>
              <a:rPr lang="en-US" sz="2000" dirty="0" err="1" smtClean="0"/>
              <a:t>Teletubby</a:t>
            </a:r>
            <a:r>
              <a:rPr lang="en-US" sz="2000" dirty="0" smtClean="0"/>
              <a:t> video “extended mix”</a:t>
            </a:r>
          </a:p>
          <a:p>
            <a:pPr marL="342900" indent="-342900">
              <a:lnSpc>
                <a:spcPct val="150000"/>
              </a:lnSpc>
              <a:buFont typeface="Arial" panose="020B0604020202020204" pitchFamily="34" charset="0"/>
              <a:buChar char="•"/>
            </a:pPr>
            <a:r>
              <a:rPr lang="en-US" sz="2000" dirty="0" smtClean="0"/>
              <a:t>Automatically Deploying and Running Integrating Coded UI Test Agents in VMs</a:t>
            </a:r>
          </a:p>
          <a:p>
            <a:pPr marL="342900" indent="-342900">
              <a:lnSpc>
                <a:spcPct val="150000"/>
              </a:lnSpc>
              <a:buFont typeface="Arial" panose="020B0604020202020204" pitchFamily="34" charset="0"/>
              <a:buChar char="•"/>
            </a:pPr>
            <a:r>
              <a:rPr lang="en-US" sz="2000" dirty="0" smtClean="0"/>
              <a:t>Migrating From On-Premises TFS</a:t>
            </a:r>
          </a:p>
          <a:p>
            <a:pPr marL="342900" indent="-342900">
              <a:lnSpc>
                <a:spcPct val="150000"/>
              </a:lnSpc>
              <a:buFont typeface="Arial" panose="020B0604020202020204" pitchFamily="34" charset="0"/>
              <a:buChar char="•"/>
            </a:pPr>
            <a:r>
              <a:rPr lang="en-US" sz="2000" dirty="0" smtClean="0"/>
              <a:t>Build Process Template Customization Changes</a:t>
            </a:r>
          </a:p>
          <a:p>
            <a:pPr marL="342900" indent="-342900">
              <a:lnSpc>
                <a:spcPct val="150000"/>
              </a:lnSpc>
              <a:buFont typeface="Arial" panose="020B0604020202020204" pitchFamily="34" charset="0"/>
              <a:buChar char="•"/>
            </a:pPr>
            <a:r>
              <a:rPr lang="en-US" sz="2000" dirty="0" smtClean="0"/>
              <a:t>Requesting Feedback from Stakeholders</a:t>
            </a:r>
          </a:p>
          <a:p>
            <a:pPr marL="342900" indent="-342900">
              <a:lnSpc>
                <a:spcPct val="150000"/>
              </a:lnSpc>
              <a:buFont typeface="Arial" panose="020B0604020202020204" pitchFamily="34" charset="0"/>
              <a:buChar char="•"/>
            </a:pPr>
            <a:r>
              <a:rPr lang="en-US" sz="2000" dirty="0" smtClean="0"/>
              <a:t>Capacity Planning</a:t>
            </a:r>
          </a:p>
          <a:p>
            <a:pPr marL="342900" indent="-342900">
              <a:lnSpc>
                <a:spcPct val="150000"/>
              </a:lnSpc>
              <a:buFont typeface="Arial" panose="020B0604020202020204" pitchFamily="34" charset="0"/>
              <a:buChar char="•"/>
            </a:pPr>
            <a:r>
              <a:rPr lang="en-US" sz="2000" dirty="0" smtClean="0"/>
              <a:t>Cloud Load Tests</a:t>
            </a:r>
            <a:endParaRPr lang="en-US" sz="2000" dirty="0"/>
          </a:p>
        </p:txBody>
      </p:sp>
    </p:spTree>
    <p:extLst>
      <p:ext uri="{BB962C8B-B14F-4D97-AF65-F5344CB8AC3E}">
        <p14:creationId xmlns:p14="http://schemas.microsoft.com/office/powerpoint/2010/main" val="3129989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8" name="Text Placeholder 7"/>
          <p:cNvSpPr>
            <a:spLocks noGrp="1"/>
          </p:cNvSpPr>
          <p:nvPr>
            <p:ph type="body" idx="1"/>
          </p:nvPr>
        </p:nvSpPr>
        <p:spPr>
          <a:xfrm>
            <a:off x="5180011" y="4439558"/>
            <a:ext cx="6400801" cy="1604395"/>
          </a:xfrm>
        </p:spPr>
        <p:txBody>
          <a:bodyPr>
            <a:normAutofit/>
          </a:bodyPr>
          <a:lstStyle/>
          <a:p>
            <a:r>
              <a:rPr lang="en-US" dirty="0" smtClean="0"/>
              <a:t>@</a:t>
            </a:r>
            <a:r>
              <a:rPr lang="en-US" dirty="0" err="1" smtClean="0"/>
              <a:t>mikebranstein</a:t>
            </a:r>
            <a:endParaRPr lang="en-US" dirty="0" smtClean="0"/>
          </a:p>
          <a:p>
            <a:r>
              <a:rPr lang="en-US" dirty="0" smtClean="0"/>
              <a:t>@</a:t>
            </a:r>
            <a:r>
              <a:rPr lang="en-US" dirty="0" err="1" smtClean="0"/>
              <a:t>brosteins</a:t>
            </a:r>
            <a:endParaRPr lang="en-US" dirty="0" smtClean="0"/>
          </a:p>
          <a:p>
            <a:r>
              <a:rPr lang="en-US" dirty="0" smtClean="0"/>
              <a:t>brosteins.com</a:t>
            </a:r>
            <a:endParaRPr lang="en-US" dirty="0"/>
          </a:p>
        </p:txBody>
      </p:sp>
    </p:spTree>
    <p:extLst>
      <p:ext uri="{BB962C8B-B14F-4D97-AF65-F5344CB8AC3E}">
        <p14:creationId xmlns:p14="http://schemas.microsoft.com/office/powerpoint/2010/main" val="14708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06090" y="0"/>
            <a:ext cx="12408934" cy="6921800"/>
          </a:xfrm>
          <a:prstGeom prst="rect">
            <a:avLst/>
          </a:prstGeom>
        </p:spPr>
      </p:pic>
      <p:pic>
        <p:nvPicPr>
          <p:cNvPr id="1028" name="Picture 4" descr="C:\Users\mikeb\Desktop\static_qr_code_without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3937" y="762882"/>
            <a:ext cx="2502313" cy="250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733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blog.inetu.net/wp-content/uploads/2012/08/iStock_000013418320Medium.jpg"/>
          <p:cNvPicPr>
            <a:picLocks noChangeAspect="1" noChangeArrowheads="1"/>
          </p:cNvPicPr>
          <p:nvPr/>
        </p:nvPicPr>
        <p:blipFill rotWithShape="1">
          <a:blip r:embed="rId5">
            <a:extLst>
              <a:ext uri="{28A0092B-C50C-407E-A947-70E740481C1C}">
                <a14:useLocalDpi xmlns:a14="http://schemas.microsoft.com/office/drawing/2010/main" val="0"/>
              </a:ext>
            </a:extLst>
          </a:blip>
          <a:srcRect l="1212" t="4549" r="455" b="11968"/>
          <a:stretch/>
        </p:blipFill>
        <p:spPr bwMode="auto">
          <a:xfrm>
            <a:off x="-38100" y="-95250"/>
            <a:ext cx="12363450" cy="6991350"/>
          </a:xfrm>
          <a:prstGeom prst="rect">
            <a:avLst/>
          </a:prstGeom>
          <a:noFill/>
          <a:extLst>
            <a:ext uri="{909E8E84-426E-40DD-AFC4-6F175D3DCCD1}">
              <a14:hiddenFill xmlns:a14="http://schemas.microsoft.com/office/drawing/2010/main">
                <a:solidFill>
                  <a:srgbClr val="FFFFFF"/>
                </a:solidFill>
              </a14:hiddenFill>
            </a:ext>
          </a:extLst>
        </p:spPr>
      </p:pic>
      <p:pic>
        <p:nvPicPr>
          <p:cNvPr id="2" name="MagicClou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370" r="13677"/>
          <a:stretch/>
        </p:blipFill>
        <p:spPr>
          <a:xfrm>
            <a:off x="2066147" y="258972"/>
            <a:ext cx="8154956" cy="6282906"/>
          </a:xfrm>
          <a:prstGeom prst="rect">
            <a:avLst/>
          </a:prstGeom>
        </p:spPr>
      </p:pic>
    </p:spTree>
    <p:extLst>
      <p:ext uri="{BB962C8B-B14F-4D97-AF65-F5344CB8AC3E}">
        <p14:creationId xmlns:p14="http://schemas.microsoft.com/office/powerpoint/2010/main" val="2751719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8" fill="hold"/>
                                        <p:tgtEl>
                                          <p:spTgt spid="2"/>
                                        </p:tgtEl>
                                      </p:cBhvr>
                                    </p:cmd>
                                  </p:childTnLst>
                                </p:cTn>
                              </p:par>
                            </p:childTnLst>
                          </p:cTn>
                        </p:par>
                        <p:par>
                          <p:cTn id="7" fill="hold">
                            <p:stCondLst>
                              <p:cond delay="7658"/>
                            </p:stCondLst>
                            <p:childTnLst>
                              <p:par>
                                <p:cTn id="8" presetID="10" presetClass="exit" presetSubtype="0" fill="hold" nodeType="afterEffect">
                                  <p:stCondLst>
                                    <p:cond delay="100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md type="call" cmd="stop">
                                      <p:cBhvr>
                                        <p:cTn id="11"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engineering.com/Portals/0/BlogFiles/swertel/heart-cloud.jpg"/>
          <p:cNvPicPr>
            <a:picLocks noChangeAspect="1" noChangeArrowheads="1"/>
          </p:cNvPicPr>
          <p:nvPr/>
        </p:nvPicPr>
        <p:blipFill rotWithShape="1">
          <a:blip r:embed="rId3">
            <a:extLst>
              <a:ext uri="{28A0092B-C50C-407E-A947-70E740481C1C}">
                <a14:useLocalDpi xmlns:a14="http://schemas.microsoft.com/office/drawing/2010/main" val="0"/>
              </a:ext>
            </a:extLst>
          </a:blip>
          <a:srcRect l="1260" t="15791" r="5279" b="13056"/>
          <a:stretch/>
        </p:blipFill>
        <p:spPr bwMode="auto">
          <a:xfrm>
            <a:off x="-114299" y="-133350"/>
            <a:ext cx="12477750" cy="7124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100" y="304800"/>
            <a:ext cx="2714910" cy="523220"/>
          </a:xfrm>
          <a:prstGeom prst="rect">
            <a:avLst/>
          </a:prstGeom>
          <a:noFill/>
        </p:spPr>
        <p:txBody>
          <a:bodyPr wrap="none" rtlCol="0">
            <a:spAutoFit/>
          </a:bodyPr>
          <a:lstStyle/>
          <a:p>
            <a:r>
              <a:rPr lang="en-US" sz="2800" dirty="0" smtClean="0">
                <a:solidFill>
                  <a:schemeClr val="bg1"/>
                </a:solidFill>
              </a:rPr>
              <a:t>Version Control</a:t>
            </a:r>
            <a:endParaRPr lang="en-US" sz="2800" dirty="0">
              <a:solidFill>
                <a:schemeClr val="bg1"/>
              </a:solidFill>
            </a:endParaRPr>
          </a:p>
        </p:txBody>
      </p:sp>
      <p:sp>
        <p:nvSpPr>
          <p:cNvPr id="4" name="TextBox 3"/>
          <p:cNvSpPr txBox="1"/>
          <p:nvPr/>
        </p:nvSpPr>
        <p:spPr>
          <a:xfrm>
            <a:off x="10496550" y="828020"/>
            <a:ext cx="1346844" cy="523220"/>
          </a:xfrm>
          <a:prstGeom prst="rect">
            <a:avLst/>
          </a:prstGeom>
          <a:noFill/>
        </p:spPr>
        <p:txBody>
          <a:bodyPr wrap="none" rtlCol="0">
            <a:spAutoFit/>
          </a:bodyPr>
          <a:lstStyle/>
          <a:p>
            <a:r>
              <a:rPr lang="en-US" sz="2800" dirty="0" smtClean="0">
                <a:solidFill>
                  <a:schemeClr val="bg1"/>
                </a:solidFill>
              </a:rPr>
              <a:t>Testing</a:t>
            </a:r>
            <a:endParaRPr lang="en-US" sz="2800" dirty="0">
              <a:solidFill>
                <a:schemeClr val="bg1"/>
              </a:solidFill>
            </a:endParaRPr>
          </a:p>
        </p:txBody>
      </p:sp>
      <p:sp>
        <p:nvSpPr>
          <p:cNvPr id="5" name="TextBox 4"/>
          <p:cNvSpPr txBox="1"/>
          <p:nvPr/>
        </p:nvSpPr>
        <p:spPr>
          <a:xfrm>
            <a:off x="9010650" y="6019800"/>
            <a:ext cx="2463880" cy="523220"/>
          </a:xfrm>
          <a:prstGeom prst="rect">
            <a:avLst/>
          </a:prstGeom>
          <a:noFill/>
        </p:spPr>
        <p:txBody>
          <a:bodyPr wrap="none" rtlCol="0">
            <a:spAutoFit/>
          </a:bodyPr>
          <a:lstStyle/>
          <a:p>
            <a:r>
              <a:rPr lang="en-US" sz="2800" dirty="0" smtClean="0">
                <a:solidFill>
                  <a:schemeClr val="bg1"/>
                </a:solidFill>
              </a:rPr>
              <a:t>Build Services</a:t>
            </a:r>
            <a:endParaRPr lang="en-US" sz="2800" dirty="0">
              <a:solidFill>
                <a:schemeClr val="bg1"/>
              </a:solidFill>
            </a:endParaRPr>
          </a:p>
        </p:txBody>
      </p:sp>
      <p:sp>
        <p:nvSpPr>
          <p:cNvPr id="6" name="TextBox 5"/>
          <p:cNvSpPr txBox="1"/>
          <p:nvPr/>
        </p:nvSpPr>
        <p:spPr>
          <a:xfrm>
            <a:off x="266700" y="3224540"/>
            <a:ext cx="2519664" cy="954107"/>
          </a:xfrm>
          <a:prstGeom prst="rect">
            <a:avLst/>
          </a:prstGeom>
          <a:noFill/>
        </p:spPr>
        <p:txBody>
          <a:bodyPr wrap="none" rtlCol="0">
            <a:spAutoFit/>
          </a:bodyPr>
          <a:lstStyle/>
          <a:p>
            <a:r>
              <a:rPr lang="en-US" sz="2800" dirty="0" smtClean="0">
                <a:solidFill>
                  <a:schemeClr val="bg1"/>
                </a:solidFill>
              </a:rPr>
              <a:t>Requirements </a:t>
            </a:r>
            <a:br>
              <a:rPr lang="en-US" sz="2800" dirty="0" smtClean="0">
                <a:solidFill>
                  <a:schemeClr val="bg1"/>
                </a:solidFill>
              </a:rPr>
            </a:br>
            <a:r>
              <a:rPr lang="en-US" sz="2800" dirty="0" smtClean="0">
                <a:solidFill>
                  <a:schemeClr val="bg1"/>
                </a:solidFill>
              </a:rPr>
              <a:t>Management</a:t>
            </a:r>
            <a:endParaRPr lang="en-US" sz="2800" dirty="0">
              <a:solidFill>
                <a:schemeClr val="bg1"/>
              </a:solidFill>
            </a:endParaRPr>
          </a:p>
        </p:txBody>
      </p:sp>
      <p:sp>
        <p:nvSpPr>
          <p:cNvPr id="7" name="TextBox 6"/>
          <p:cNvSpPr txBox="1"/>
          <p:nvPr/>
        </p:nvSpPr>
        <p:spPr>
          <a:xfrm>
            <a:off x="6055767" y="304800"/>
            <a:ext cx="3385927" cy="523220"/>
          </a:xfrm>
          <a:prstGeom prst="rect">
            <a:avLst/>
          </a:prstGeom>
          <a:noFill/>
        </p:spPr>
        <p:txBody>
          <a:bodyPr wrap="none" rtlCol="0">
            <a:spAutoFit/>
          </a:bodyPr>
          <a:lstStyle/>
          <a:p>
            <a:r>
              <a:rPr lang="en-US" sz="2800" dirty="0" smtClean="0">
                <a:solidFill>
                  <a:schemeClr val="bg1"/>
                </a:solidFill>
              </a:rPr>
              <a:t>Team Collaboration</a:t>
            </a:r>
            <a:endParaRPr lang="en-US" sz="2800" dirty="0">
              <a:solidFill>
                <a:schemeClr val="bg1"/>
              </a:solidFill>
            </a:endParaRPr>
          </a:p>
        </p:txBody>
      </p:sp>
    </p:spTree>
    <p:extLst>
      <p:ext uri="{BB962C8B-B14F-4D97-AF65-F5344CB8AC3E}">
        <p14:creationId xmlns:p14="http://schemas.microsoft.com/office/powerpoint/2010/main" val="135619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Backlog Management</a:t>
            </a:r>
            <a:endParaRPr lang="en-US" dirty="0"/>
          </a:p>
        </p:txBody>
      </p:sp>
      <p:pic>
        <p:nvPicPr>
          <p:cNvPr id="6146" name="Picture 2" descr="Back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830028"/>
            <a:ext cx="8634464" cy="328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52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inspire52.com/wp-content/uploads/2014/02/wet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99423" y="635190"/>
            <a:ext cx="6775188" cy="1015663"/>
          </a:xfrm>
          <a:prstGeom prst="rect">
            <a:avLst/>
          </a:prstGeom>
          <a:noFill/>
        </p:spPr>
        <p:txBody>
          <a:bodyPr wrap="none" rtlCol="0">
            <a:spAutoFit/>
          </a:bodyPr>
          <a:lstStyle/>
          <a:p>
            <a:pPr algn="ctr"/>
            <a:r>
              <a:rPr lang="en-US" sz="6000" b="1" dirty="0" smtClean="0">
                <a:solidFill>
                  <a:schemeClr val="tx2"/>
                </a:solidFill>
                <a:latin typeface="Arial Black" panose="020B0A04020102020204" pitchFamily="34" charset="0"/>
              </a:rPr>
              <a:t>BUBBLES…BAD</a:t>
            </a:r>
            <a:endParaRPr lang="en-US" sz="6000" b="1" dirty="0">
              <a:solidFill>
                <a:schemeClr val="tx2"/>
              </a:solidFill>
              <a:latin typeface="Arial Black" panose="020B0A04020102020204" pitchFamily="34" charset="0"/>
            </a:endParaRPr>
          </a:p>
        </p:txBody>
      </p:sp>
      <p:sp>
        <p:nvSpPr>
          <p:cNvPr id="4" name="TextBox 3"/>
          <p:cNvSpPr txBox="1"/>
          <p:nvPr/>
        </p:nvSpPr>
        <p:spPr>
          <a:xfrm>
            <a:off x="229683" y="5300506"/>
            <a:ext cx="11714668" cy="1015663"/>
          </a:xfrm>
          <a:prstGeom prst="rect">
            <a:avLst/>
          </a:prstGeom>
          <a:noFill/>
        </p:spPr>
        <p:txBody>
          <a:bodyPr wrap="square" rtlCol="0">
            <a:spAutoFit/>
          </a:bodyPr>
          <a:lstStyle/>
          <a:p>
            <a:pPr algn="ctr"/>
            <a:r>
              <a:rPr lang="en-US" sz="6000" b="1" dirty="0" smtClean="0">
                <a:solidFill>
                  <a:schemeClr val="tx2"/>
                </a:solidFill>
                <a:latin typeface="Arial Black" panose="020B0A04020102020204" pitchFamily="34" charset="0"/>
              </a:rPr>
              <a:t>LISTS OF LISTS…PLEASE</a:t>
            </a:r>
            <a:endParaRPr lang="en-US" sz="6000" b="1" dirty="0">
              <a:solidFill>
                <a:schemeClr val="tx2"/>
              </a:solidFill>
              <a:latin typeface="Arial Black" panose="020B0A04020102020204" pitchFamily="34" charset="0"/>
            </a:endParaRPr>
          </a:p>
        </p:txBody>
      </p:sp>
    </p:spTree>
    <p:extLst>
      <p:ext uri="{BB962C8B-B14F-4D97-AF65-F5344CB8AC3E}">
        <p14:creationId xmlns:p14="http://schemas.microsoft.com/office/powerpoint/2010/main" val="17120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Kanban</a:t>
            </a:r>
            <a:endParaRPr lang="en-US" dirty="0"/>
          </a:p>
        </p:txBody>
      </p:sp>
      <p:pic>
        <p:nvPicPr>
          <p:cNvPr id="1026" name="Picture 2" descr="Kanban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974202"/>
            <a:ext cx="8503330" cy="323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43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&amp; 4. Querying, Charts, &amp; Dashboards</a:t>
            </a:r>
            <a:endParaRPr lang="en-US" dirty="0"/>
          </a:p>
        </p:txBody>
      </p:sp>
      <p:pic>
        <p:nvPicPr>
          <p:cNvPr id="3" name="Picture 2"/>
          <p:cNvPicPr>
            <a:picLocks noChangeAspect="1"/>
          </p:cNvPicPr>
          <p:nvPr/>
        </p:nvPicPr>
        <p:blipFill>
          <a:blip r:embed="rId3"/>
          <a:stretch>
            <a:fillRect/>
          </a:stretch>
        </p:blipFill>
        <p:spPr>
          <a:xfrm>
            <a:off x="2208213" y="1761893"/>
            <a:ext cx="6791325" cy="3162300"/>
          </a:xfrm>
          <a:prstGeom prst="rect">
            <a:avLst/>
          </a:prstGeom>
        </p:spPr>
      </p:pic>
      <p:pic>
        <p:nvPicPr>
          <p:cNvPr id="2054" name="Picture 6" descr="https://upload.wikimedia.org/wikipedia/commons/thumb/8/86/Microsoft_Excel_2013_logo.svg/2000px-Microsoft_Excel_2013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6543" y="5180871"/>
            <a:ext cx="1155570" cy="11347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atic1.squarespace.com/static/534419dee4b0e1eabe589af1/53a09149e4b07b2ee71d045a/53bd750fe4b08571ce3d8bfc/1410961732660/Project_logo_280x280.png?format=300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069" y="5032096"/>
            <a:ext cx="1432313" cy="143231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nakedalm.com/wp-content/uploads/2015/01/nakedalm-experts-visual-studio-alm.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1057" y="5247266"/>
            <a:ext cx="1531398" cy="10129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3-vso.sec.s-msft.com/dynimg/IC69516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5181" y="5070389"/>
            <a:ext cx="1355725" cy="13557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eclipse.org/eclipse.org-common/themes/solstice/public/images/logo/eclipse-800x18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80131" y="5433974"/>
            <a:ext cx="2674692" cy="62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667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hildren Happy 16x9">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909083B-3485-49E7-BBE7-EFD488C62F99}" vid="{B57F6697-5DA8-422E-86BF-20B69A74A1E0}"/>
    </a:ext>
  </a:extLst>
</a:theme>
</file>

<file path=ppt/theme/theme2.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 Happy">
      <a:dk1>
        <a:srgbClr val="595959"/>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22224F2-88E2-4E19-8BE2-5AB2030F71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Children playing education presentation design (cartoon illustration, widescreen)</Template>
  <TotalTime>0</TotalTime>
  <Words>904</Words>
  <Application>Microsoft Office PowerPoint</Application>
  <PresentationFormat>Widescreen</PresentationFormat>
  <Paragraphs>165</Paragraphs>
  <Slides>22</Slides>
  <Notes>22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Arial Narrow</vt:lpstr>
      <vt:lpstr>Euphemia</vt:lpstr>
      <vt:lpstr>Wingdings</vt:lpstr>
      <vt:lpstr>Children Happy 16x9</vt:lpstr>
      <vt:lpstr>My Happy Place   10 Reasons I Love Visual Studio Online</vt:lpstr>
      <vt:lpstr>House Keeping – I Need Volunteers</vt:lpstr>
      <vt:lpstr>PowerPoint Presentation</vt:lpstr>
      <vt:lpstr>PowerPoint Presentation</vt:lpstr>
      <vt:lpstr>PowerPoint Presentation</vt:lpstr>
      <vt:lpstr>1. Backlog Management</vt:lpstr>
      <vt:lpstr>PowerPoint Presentation</vt:lpstr>
      <vt:lpstr>2. Kanban</vt:lpstr>
      <vt:lpstr>3 &amp; 4. Querying, Charts, &amp; Dashboards</vt:lpstr>
      <vt:lpstr>PowerPoint Presentation</vt:lpstr>
      <vt:lpstr>PowerPoint Presentation</vt:lpstr>
      <vt:lpstr>PowerPoint Presentation</vt:lpstr>
      <vt:lpstr>PowerPoint Presentation</vt:lpstr>
      <vt:lpstr>PowerPoint Presentation</vt:lpstr>
      <vt:lpstr>6. Meaningful Collaboration</vt:lpstr>
      <vt:lpstr>PowerPoint Presentation</vt:lpstr>
      <vt:lpstr>8. REST API</vt:lpstr>
      <vt:lpstr>9. Service Hooks</vt:lpstr>
      <vt:lpstr>PowerPoint Presentation</vt:lpstr>
      <vt:lpstr>10. It’s FREE</vt:lpstr>
      <vt:lpstr>There’s  So  Much More…</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2015-07-13T19:50:01Z</dcterms:created>
  <dcterms:modified xsi:type="dcterms:W3CDTF">2015-07-16T21:35:38Z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TC034618839991</vt:lpwstr>
  </property>
</Properties>
</file>